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4"/>
  </p:notesMasterIdLst>
  <p:handoutMasterIdLst>
    <p:handoutMasterId r:id="rId35"/>
  </p:handoutMasterIdLst>
  <p:sldIdLst>
    <p:sldId id="256" r:id="rId5"/>
    <p:sldId id="331" r:id="rId6"/>
    <p:sldId id="290" r:id="rId7"/>
    <p:sldId id="291" r:id="rId8"/>
    <p:sldId id="293" r:id="rId9"/>
    <p:sldId id="294" r:id="rId10"/>
    <p:sldId id="342" r:id="rId11"/>
    <p:sldId id="321" r:id="rId12"/>
    <p:sldId id="296" r:id="rId13"/>
    <p:sldId id="333" r:id="rId14"/>
    <p:sldId id="334" r:id="rId15"/>
    <p:sldId id="339" r:id="rId16"/>
    <p:sldId id="335" r:id="rId17"/>
    <p:sldId id="340" r:id="rId18"/>
    <p:sldId id="332" r:id="rId19"/>
    <p:sldId id="336" r:id="rId20"/>
    <p:sldId id="341" r:id="rId21"/>
    <p:sldId id="337" r:id="rId22"/>
    <p:sldId id="348" r:id="rId23"/>
    <p:sldId id="317" r:id="rId24"/>
    <p:sldId id="313" r:id="rId25"/>
    <p:sldId id="350" r:id="rId26"/>
    <p:sldId id="322" r:id="rId27"/>
    <p:sldId id="306" r:id="rId28"/>
    <p:sldId id="346" r:id="rId29"/>
    <p:sldId id="347" r:id="rId30"/>
    <p:sldId id="349" r:id="rId31"/>
    <p:sldId id="343" r:id="rId32"/>
    <p:sldId id="34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Nascimento Damasceno, C.D. (Carlos Diego)" initials="NDC(D" lastIdx="3" clrIdx="2">
    <p:extLst>
      <p:ext uri="{19B8F6BF-5375-455C-9EA6-DF929625EA0E}">
        <p15:presenceInfo xmlns:p15="http://schemas.microsoft.com/office/powerpoint/2012/main" userId="Nascimento Damasceno, C.D. (Carlos Diego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F5F5"/>
    <a:srgbClr val="D24726"/>
    <a:srgbClr val="F7B2B5"/>
    <a:srgbClr val="666666"/>
    <a:srgbClr val="F44335"/>
    <a:srgbClr val="97D8A0"/>
    <a:srgbClr val="FFD88A"/>
    <a:srgbClr val="0000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05" autoAdjust="0"/>
    <p:restoredTop sz="93792" autoAdjust="0"/>
  </p:normalViewPr>
  <p:slideViewPr>
    <p:cSldViewPr snapToGrid="0">
      <p:cViewPr varScale="1">
        <p:scale>
          <a:sx n="56" d="100"/>
          <a:sy n="56" d="100"/>
        </p:scale>
        <p:origin x="68" y="2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800" b="0" i="0" u="none" strike="noStrike" baseline="0" dirty="0">
                <a:latin typeface="NimbusRomNo9L-Regu"/>
              </a:rPr>
              <a:t>In the </a:t>
            </a:r>
            <a:r>
              <a:rPr lang="en-GB" sz="1800" b="0" i="0" u="none" strike="noStrike" baseline="0" dirty="0">
                <a:latin typeface="NimbusRomNo9L-ReguItal"/>
              </a:rPr>
              <a:t>What</a:t>
            </a:r>
            <a:r>
              <a:rPr lang="en-GB" sz="1800" b="0" i="0" u="none" strike="noStrike" baseline="0" dirty="0">
                <a:latin typeface="NimbusRomNo9L-Regu"/>
              </a:rPr>
              <a:t>, </a:t>
            </a:r>
            <a:r>
              <a:rPr lang="en-GB" sz="1800" b="0" i="0" u="none" strike="noStrike" baseline="0" dirty="0">
                <a:latin typeface="NimbusRomNo9L-ReguItal"/>
              </a:rPr>
              <a:t>How </a:t>
            </a:r>
            <a:r>
              <a:rPr lang="en-GB" sz="1800" b="0" i="0" u="none" strike="noStrike" baseline="0" dirty="0">
                <a:latin typeface="NimbusRomNo9L-Regu"/>
              </a:rPr>
              <a:t>and </a:t>
            </a:r>
            <a:r>
              <a:rPr lang="en-GB" sz="1800" b="0" i="0" u="none" strike="noStrike" baseline="0" dirty="0">
                <a:latin typeface="NimbusRomNo9L-ReguItal"/>
              </a:rPr>
              <a:t>How Many </a:t>
            </a:r>
            <a:r>
              <a:rPr lang="en-GB" sz="1800" b="0" i="0" u="none" strike="noStrike" baseline="0" dirty="0">
                <a:latin typeface="NimbusRomNo9L-Regu"/>
              </a:rPr>
              <a:t>perspectives, we identified various practices able to address challenges from C2 to C7.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Examples:</a:t>
            </a:r>
          </a:p>
          <a:p>
            <a:pPr marL="285750" indent="-285750" algn="l">
              <a:buFontTx/>
              <a:buChar char="-"/>
            </a:pPr>
            <a:r>
              <a:rPr lang="en-GB" sz="1800" b="0" i="0" u="none" strike="noStrike" baseline="0" dirty="0">
                <a:latin typeface="NimbusRomNo9L-ReguItal"/>
              </a:rPr>
              <a:t>relying on well-maintained  libraries</a:t>
            </a:r>
          </a:p>
          <a:p>
            <a:pPr marL="285750" indent="-285750" algn="l">
              <a:buFontTx/>
              <a:buChar char="-"/>
            </a:pPr>
            <a:r>
              <a:rPr lang="en-GB" sz="1800" b="0" i="0" u="none" strike="noStrike" baseline="0" dirty="0">
                <a:latin typeface="NimbusRomNo9L-ReguItal"/>
              </a:rPr>
              <a:t>reporting known issues/bugs/limitations</a:t>
            </a:r>
            <a:r>
              <a:rPr lang="en-GB" sz="1800" b="0" i="0" u="none" strike="noStrike" baseline="0" dirty="0">
                <a:latin typeface="NimbusRomNo9L-Regu"/>
              </a:rPr>
              <a:t>, and </a:t>
            </a:r>
          </a:p>
          <a:p>
            <a:pPr marL="285750" indent="-285750" algn="l">
              <a:buFontTx/>
              <a:buChar char="-"/>
            </a:pPr>
            <a:r>
              <a:rPr lang="en-GB" sz="1800" b="0" i="0" u="none" strike="noStrike" baseline="0" dirty="0">
                <a:latin typeface="NimbusRomNo9L-ReguItal"/>
              </a:rPr>
              <a:t>Indicating of library names and their respective version identifiers</a:t>
            </a:r>
            <a:r>
              <a:rPr lang="en-GB" sz="1800" b="0" i="0" u="none" strike="noStrike" baseline="0" dirty="0">
                <a:latin typeface="NimbusRomNo9L-Regu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9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sz="1800" b="0" i="0" u="none" strike="noStrike" baseline="0" dirty="0" err="1">
                <a:latin typeface="NimbusRomNo9L-Regu"/>
              </a:rPr>
              <a:t>the</a:t>
            </a:r>
            <a:r>
              <a:rPr lang="pt-BR" sz="1800" b="0" i="0" u="none" strike="noStrike" baseline="0" dirty="0">
                <a:latin typeface="NimbusRomNo9L-Regu"/>
              </a:rPr>
              <a:t> </a:t>
            </a:r>
            <a:r>
              <a:rPr lang="pt-BR" sz="1800" b="0" i="0" u="none" strike="noStrike" baseline="0" dirty="0" err="1">
                <a:latin typeface="NimbusRomNo9L-Regu"/>
              </a:rPr>
              <a:t>only</a:t>
            </a:r>
            <a:r>
              <a:rPr lang="pt-BR" sz="1800" b="0" i="0" u="none" strike="noStrike" baseline="0" dirty="0">
                <a:latin typeface="NimbusRomNo9L-Regu"/>
              </a:rPr>
              <a:t> </a:t>
            </a:r>
            <a:r>
              <a:rPr lang="pt-BR" sz="1800" b="0" i="0" u="none" strike="noStrike" baseline="0" dirty="0" err="1">
                <a:latin typeface="NimbusRomNo9L-Regu"/>
              </a:rPr>
              <a:t>question</a:t>
            </a:r>
            <a:endParaRPr lang="pt-BR" sz="1800" b="0" i="0" u="none" strike="noStrike" baseline="0" dirty="0">
              <a:latin typeface="NimbusRomNo9L-Regu"/>
            </a:endParaRP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that did not include any top priority practice was the “6.6) How</a:t>
            </a:r>
          </a:p>
          <a:p>
            <a:pPr algn="l"/>
            <a:r>
              <a:rPr lang="pt-BR" sz="1800" b="0" i="0" u="none" strike="noStrike" baseline="0" dirty="0" err="1">
                <a:latin typeface="NimbusRomNo9L-Regu"/>
              </a:rPr>
              <a:t>could</a:t>
            </a:r>
            <a:r>
              <a:rPr lang="pt-BR" sz="1800" b="0" i="0" u="none" strike="noStrike" baseline="0" dirty="0">
                <a:latin typeface="NimbusRomNo9L-Regu"/>
              </a:rPr>
              <a:t> it </a:t>
            </a:r>
            <a:r>
              <a:rPr lang="pt-BR" sz="1800" b="0" i="0" u="none" strike="noStrike" baseline="0" dirty="0" err="1">
                <a:latin typeface="NimbusRomNo9L-Regu"/>
              </a:rPr>
              <a:t>be</a:t>
            </a:r>
            <a:r>
              <a:rPr lang="pt-BR" sz="1800" b="0" i="0" u="none" strike="noStrike" baseline="0" dirty="0">
                <a:latin typeface="NimbusRomNo9L-Regu"/>
              </a:rPr>
              <a:t> </a:t>
            </a:r>
            <a:r>
              <a:rPr lang="pt-BR" sz="1800" b="0" i="0" u="none" strike="noStrike" baseline="0" dirty="0" err="1">
                <a:latin typeface="NimbusRomNo9L-Regu"/>
              </a:rPr>
              <a:t>repurposed</a:t>
            </a:r>
            <a:r>
              <a:rPr lang="pt-BR" sz="1800" b="0" i="0" u="none" strike="noStrike" baseline="0" dirty="0">
                <a:latin typeface="NimbusRomNo9L-Regu"/>
              </a:rPr>
              <a:t>?”.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745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14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1" y="1"/>
            <a:ext cx="12192000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0E01E2-96F9-46C3-8230-9E05224324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63" y="6589370"/>
            <a:ext cx="1069214" cy="2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36830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/>
              <a:t>@damascenodiego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51" y="1"/>
            <a:ext cx="12191050" cy="65984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35594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45721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1349BB06-09D3-4973-8866-D420104ACA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922" y="6583664"/>
            <a:ext cx="1070155" cy="24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/>
              <a:t>@damascenodiego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80.png"/><Relationship Id="rId3" Type="http://schemas.openxmlformats.org/officeDocument/2006/relationships/slide" Target="slide4.xml"/><Relationship Id="rId7" Type="http://schemas.openxmlformats.org/officeDocument/2006/relationships/image" Target="../media/image460.png"/><Relationship Id="rId12" Type="http://schemas.openxmlformats.org/officeDocument/2006/relationships/slide" Target="slide15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48.png"/><Relationship Id="rId5" Type="http://schemas.openxmlformats.org/officeDocument/2006/relationships/image" Target="../media/image46.png"/><Relationship Id="rId10" Type="http://schemas.openxmlformats.org/officeDocument/2006/relationships/image" Target="../media/image470.png"/><Relationship Id="rId4" Type="http://schemas.openxmlformats.org/officeDocument/2006/relationships/image" Target="../media/image450.png"/><Relationship Id="rId9" Type="http://schemas.openxmlformats.org/officeDocument/2006/relationships/slide" Target="slide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hyperlink" Target="https://www.flaticon.com/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1164324"/>
            <a:ext cx="9453664" cy="2387600"/>
          </a:xfrm>
        </p:spPr>
        <p:txBody>
          <a:bodyPr anchor="ctr" anchorCtr="0">
            <a:normAutofit fontScale="90000"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Towards Multi-Criteria Prioritization of Best Practices in Research Artifact Sharing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3551923"/>
            <a:ext cx="10056220" cy="2480577"/>
          </a:xfrm>
        </p:spPr>
        <p:txBody>
          <a:bodyPr anchor="ctr">
            <a:normAutofit fontScale="55000" lnSpcReduction="20000"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CDN (Diego) Damasceno </a:t>
            </a:r>
            <a:r>
              <a:rPr lang="en-US" sz="4000" baseline="30000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4000" dirty="0" err="1">
                <a:solidFill>
                  <a:schemeClr val="bg1"/>
                </a:solidFill>
                <a:latin typeface="+mj-lt"/>
              </a:rPr>
              <a:t>Isotilia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 Costa Melo</a:t>
            </a:r>
            <a:r>
              <a:rPr lang="en-US" sz="4000" baseline="30000" dirty="0">
                <a:solidFill>
                  <a:schemeClr val="bg1"/>
                </a:solidFill>
                <a:latin typeface="+mj-lt"/>
              </a:rPr>
              <a:t> b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, and Daniel </a:t>
            </a:r>
            <a:r>
              <a:rPr lang="en-US" sz="4000" dirty="0" err="1">
                <a:solidFill>
                  <a:schemeClr val="bg1"/>
                </a:solidFill>
                <a:latin typeface="+mj-lt"/>
              </a:rPr>
              <a:t>Strüber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aseline="30000" dirty="0" err="1">
                <a:solidFill>
                  <a:schemeClr val="bg1"/>
                </a:solidFill>
                <a:latin typeface="+mj-lt"/>
              </a:rPr>
              <a:t>a,c</a:t>
            </a:r>
            <a:endParaRPr lang="en-US" sz="4000" dirty="0">
              <a:solidFill>
                <a:schemeClr val="bg1"/>
              </a:solidFill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solidFill>
                  <a:schemeClr val="bg1"/>
                </a:solidFill>
                <a:latin typeface="+mj-lt"/>
              </a:rPr>
              <a:t>d.damasceno@cs.ru.nl, isotilia@gmail.com, d.struber@cs.ru.nl</a:t>
            </a:r>
          </a:p>
          <a:p>
            <a:pPr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Radboud University Nijmegen </a:t>
            </a:r>
            <a:r>
              <a:rPr lang="en-US" sz="3200" baseline="30000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, Universidad Adolfo Ibáñez (UAI)</a:t>
            </a:r>
            <a:r>
              <a:rPr lang="en-US" sz="3200" baseline="30000" dirty="0">
                <a:solidFill>
                  <a:schemeClr val="bg1"/>
                </a:solidFill>
                <a:latin typeface="+mj-lt"/>
              </a:rPr>
              <a:t> b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, and</a:t>
            </a:r>
            <a:r>
              <a:rPr lang="en-US" sz="3200" baseline="30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University of Gothenburg </a:t>
            </a:r>
            <a:r>
              <a:rPr lang="en-US" sz="3200" baseline="30000" dirty="0">
                <a:solidFill>
                  <a:schemeClr val="bg1"/>
                </a:solidFill>
                <a:latin typeface="+mj-lt"/>
              </a:rPr>
              <a:t>c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solidFill>
                  <a:schemeClr val="bg1"/>
                </a:solidFill>
                <a:latin typeface="+mj-lt"/>
              </a:rPr>
              <a:t> 1st Workshop on Open Science Practices for Software Engineering (</a:t>
            </a:r>
            <a:r>
              <a:rPr lang="en-GB" sz="2400" dirty="0" err="1">
                <a:solidFill>
                  <a:schemeClr val="bg1"/>
                </a:solidFill>
                <a:latin typeface="+mj-lt"/>
              </a:rPr>
              <a:t>OpenScienSE</a:t>
            </a:r>
            <a:r>
              <a:rPr lang="en-GB" sz="2400" dirty="0">
                <a:solidFill>
                  <a:schemeClr val="bg1"/>
                </a:solidFill>
                <a:latin typeface="+mj-lt"/>
              </a:rPr>
              <a:t> 2021)</a:t>
            </a: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502530-9650-47EA-A5AE-6FA00314AA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48" b="89950" l="3913" r="92630">
                        <a14:foregroundMark x1="4459" y1="54774" x2="18653" y2="60804"/>
                        <a14:foregroundMark x1="18653" y1="60804" x2="44313" y2="45226"/>
                        <a14:foregroundMark x1="44313" y1="45226" x2="62420" y2="52261"/>
                        <a14:foregroundMark x1="62420" y1="52261" x2="78344" y2="40201"/>
                        <a14:foregroundMark x1="78344" y1="40201" x2="85714" y2="42714"/>
                        <a14:foregroundMark x1="85714" y1="42714" x2="91447" y2="54774"/>
                        <a14:foregroundMark x1="91447" y1="54774" x2="92630" y2="54774"/>
                        <a14:foregroundMark x1="13194" y1="50754" x2="3913" y2="42714"/>
                      </a14:backgroundRemoval>
                    </a14:imgEffect>
                  </a14:imgLayer>
                </a14:imgProps>
              </a:ext>
            </a:extLst>
          </a:blip>
          <a:srcRect t="14514" b="19254"/>
          <a:stretch/>
        </p:blipFill>
        <p:spPr>
          <a:xfrm>
            <a:off x="838200" y="6259040"/>
            <a:ext cx="2728544" cy="32723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C9C34D-6133-4A0D-9C97-C43628C68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413" y="5442538"/>
            <a:ext cx="3163634" cy="10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67EE6A6-06E8-41B6-8B27-B4C3ADA167A6}"/>
              </a:ext>
            </a:extLst>
          </p:cNvPr>
          <p:cNvGrpSpPr/>
          <p:nvPr/>
        </p:nvGrpSpPr>
        <p:grpSpPr>
          <a:xfrm>
            <a:off x="10310263" y="861025"/>
            <a:ext cx="1583424" cy="2164364"/>
            <a:chOff x="9092813" y="1164324"/>
            <a:chExt cx="1954128" cy="26710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531BBD-9E86-4849-BFF1-5D46091EC5A9}"/>
                </a:ext>
              </a:extLst>
            </p:cNvPr>
            <p:cNvGrpSpPr/>
            <p:nvPr/>
          </p:nvGrpSpPr>
          <p:grpSpPr>
            <a:xfrm>
              <a:off x="9092813" y="1164324"/>
              <a:ext cx="1954128" cy="2671076"/>
              <a:chOff x="9092813" y="1164324"/>
              <a:chExt cx="1954128" cy="2671076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9F62B4D-9D01-451A-A66C-8F1EA3E41B77}"/>
                  </a:ext>
                </a:extLst>
              </p:cNvPr>
              <p:cNvSpPr/>
              <p:nvPr/>
            </p:nvSpPr>
            <p:spPr>
              <a:xfrm>
                <a:off x="9092813" y="1164324"/>
                <a:ext cx="1954128" cy="2671076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</a:rPr>
                  <a:t>Scan to access the paper!</a:t>
                </a:r>
                <a:endParaRPr lang="pt-BR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3" name="Content Placeholder 4" descr="Qr code&#10;&#10;Description automatically generated">
                <a:extLst>
                  <a:ext uri="{FF2B5EF4-FFF2-40B4-BE49-F238E27FC236}">
                    <a16:creationId xmlns:a16="http://schemas.microsoft.com/office/drawing/2014/main" id="{DA1C914E-6B9A-4E8A-823F-696240C51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06363" y="1955800"/>
                <a:ext cx="1744448" cy="174444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pic>
          <p:nvPicPr>
            <p:cNvPr id="11" name="Picture 2" descr="Preview of your QR Code">
              <a:extLst>
                <a:ext uri="{FF2B5EF4-FFF2-40B4-BE49-F238E27FC236}">
                  <a16:creationId xmlns:a16="http://schemas.microsoft.com/office/drawing/2014/main" id="{D002C526-2DAB-4CB1-A58D-F6FA657FE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0476" y="2085189"/>
              <a:ext cx="1556222" cy="1556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16C8A-97A4-4DFD-96C9-0DD643DF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Framework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957A1-84D3-4A06-A979-204F8B365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F0AC2A2-9018-4043-BABB-341F9D88FE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t-BR"/>
              <a:t>@damascenodiego</a:t>
            </a:r>
            <a:endParaRPr lang="en-US" dirty="0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40437CE1-61DC-43AE-B85D-BB4E205CE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5" r="32500"/>
          <a:stretch/>
        </p:blipFill>
        <p:spPr>
          <a:xfrm>
            <a:off x="2126255" y="2468881"/>
            <a:ext cx="5960126" cy="2520000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1C216B11-4D9B-457D-A42F-EC76806F1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905"/>
          <a:stretch/>
        </p:blipFill>
        <p:spPr>
          <a:xfrm>
            <a:off x="409479" y="2468881"/>
            <a:ext cx="1716776" cy="2520000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210BBF0E-5346-4F7C-9B1F-90D67735F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0" r="13708" b="50231"/>
          <a:stretch/>
        </p:blipFill>
        <p:spPr>
          <a:xfrm>
            <a:off x="8086381" y="2468881"/>
            <a:ext cx="2137272" cy="1254163"/>
          </a:xfrm>
          <a:prstGeom prst="rect">
            <a:avLst/>
          </a:prstGeom>
        </p:spPr>
      </p:pic>
      <p:pic>
        <p:nvPicPr>
          <p:cNvPr id="10" name="Picture 9" descr="Timeline&#10;&#10;Description automatically generated">
            <a:extLst>
              <a:ext uri="{FF2B5EF4-FFF2-40B4-BE49-F238E27FC236}">
                <a16:creationId xmlns:a16="http://schemas.microsoft.com/office/drawing/2014/main" id="{1532EEF2-0D05-48DB-8784-D5C9C7356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92" r="1"/>
          <a:stretch/>
        </p:blipFill>
        <p:spPr>
          <a:xfrm>
            <a:off x="10223653" y="2468881"/>
            <a:ext cx="1558868" cy="2520000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D1DE0D46-159E-4B04-9344-940F1E1A9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0" t="50231" r="13708"/>
          <a:stretch/>
        </p:blipFill>
        <p:spPr>
          <a:xfrm>
            <a:off x="8086381" y="3723045"/>
            <a:ext cx="2137272" cy="12658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9797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16C8A-97A4-4DFD-96C9-0DD643DFD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743979" cy="640080"/>
          </a:xfrm>
        </p:spPr>
        <p:txBody>
          <a:bodyPr>
            <a:normAutofit fontScale="90000"/>
          </a:bodyPr>
          <a:lstStyle/>
          <a:p>
            <a:r>
              <a:rPr lang="en-GB" dirty="0"/>
              <a:t>Identification of Research Practices and Artifact Quality Concerns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957A1-84D3-4A06-A979-204F8B365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F0AC2A2-9018-4043-BABB-341F9D88FE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t-BR"/>
              <a:t>@damascenodiego</a:t>
            </a:r>
            <a:endParaRPr lang="en-US" dirty="0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40437CE1-61DC-43AE-B85D-BB4E205CE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25460" r="32499"/>
          <a:stretch/>
        </p:blipFill>
        <p:spPr>
          <a:xfrm>
            <a:off x="3305059" y="2468881"/>
            <a:ext cx="4781322" cy="2520000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1C216B11-4D9B-457D-A42F-EC76806F1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74541"/>
          <a:stretch/>
        </p:blipFill>
        <p:spPr>
          <a:xfrm>
            <a:off x="409478" y="2468881"/>
            <a:ext cx="2895581" cy="2520000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210BBF0E-5346-4F7C-9B1F-90D67735F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67500" r="13708" b="50231"/>
          <a:stretch/>
        </p:blipFill>
        <p:spPr>
          <a:xfrm>
            <a:off x="8086381" y="2468881"/>
            <a:ext cx="2137272" cy="125416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Timeline&#10;&#10;Description automatically generated">
            <a:extLst>
              <a:ext uri="{FF2B5EF4-FFF2-40B4-BE49-F238E27FC236}">
                <a16:creationId xmlns:a16="http://schemas.microsoft.com/office/drawing/2014/main" id="{1532EEF2-0D05-48DB-8784-D5C9C7356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86292" r="1"/>
          <a:stretch/>
        </p:blipFill>
        <p:spPr>
          <a:xfrm>
            <a:off x="10223653" y="2468881"/>
            <a:ext cx="1558868" cy="2520000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D1DE0D46-159E-4B04-9344-940F1E1A9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67500" t="50231" r="13708"/>
          <a:stretch/>
        </p:blipFill>
        <p:spPr>
          <a:xfrm>
            <a:off x="8086381" y="3723045"/>
            <a:ext cx="2137272" cy="12658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817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4722-68C3-460A-B6E4-D291CB58C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9206687" cy="640080"/>
          </a:xfrm>
        </p:spPr>
        <p:txBody>
          <a:bodyPr>
            <a:normAutofit fontScale="90000"/>
          </a:bodyPr>
          <a:lstStyle/>
          <a:p>
            <a:r>
              <a:rPr lang="en-GB" dirty="0"/>
              <a:t>Identification of Research Practices and Artifact Quality Concerns</a:t>
            </a:r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CF3C5-EAC9-43FD-8B2C-E95E951805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t-BR"/>
              <a:t>@damascenodiego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1161D-3EB1-4AD7-BFA3-22C8CA945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54">
            <a:extLst>
              <a:ext uri="{FF2B5EF4-FFF2-40B4-BE49-F238E27FC236}">
                <a16:creationId xmlns:a16="http://schemas.microsoft.com/office/drawing/2014/main" id="{1152BDAB-6E4E-4F92-90D8-E1CBCE6084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0" y="1435100"/>
            <a:ext cx="8031373" cy="3978275"/>
          </a:xfrm>
        </p:spPr>
        <p:txBody>
          <a:bodyPr wrap="square">
            <a:noAutofit/>
          </a:bodyPr>
          <a:lstStyle/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Five </a:t>
            </a:r>
            <a:r>
              <a:rPr lang="en-GB" sz="1800" dirty="0" err="1"/>
              <a:t>Ws</a:t>
            </a:r>
            <a:r>
              <a:rPr lang="en-GB" sz="1800" dirty="0"/>
              <a:t> and two Hs (5W2H) as </a:t>
            </a:r>
            <a:r>
              <a:rPr lang="en-GB" sz="1800" b="1" dirty="0"/>
              <a:t>content tags</a:t>
            </a:r>
          </a:p>
          <a:p>
            <a:pPr marL="400050" lvl="1" indent="-171450">
              <a:spcBef>
                <a:spcPts val="0"/>
              </a:spcBef>
              <a:spcAft>
                <a:spcPts val="0"/>
              </a:spcAft>
            </a:pPr>
            <a:r>
              <a:rPr lang="en-GB" sz="1800" dirty="0"/>
              <a:t>Present </a:t>
            </a:r>
            <a:r>
              <a:rPr lang="en-GB" sz="1800" b="1" dirty="0"/>
              <a:t>best practices as answers</a:t>
            </a:r>
            <a:r>
              <a:rPr lang="en-GB" sz="1800" dirty="0"/>
              <a:t> to factual questions</a:t>
            </a:r>
          </a:p>
          <a:p>
            <a:pPr marL="400050" lvl="1" indent="-171450">
              <a:spcBef>
                <a:spcPts val="0"/>
              </a:spcBef>
              <a:spcAft>
                <a:spcPts val="0"/>
              </a:spcAft>
            </a:pPr>
            <a:r>
              <a:rPr lang="en-GB" sz="1800" b="1" dirty="0"/>
              <a:t>Gain insights</a:t>
            </a:r>
            <a:r>
              <a:rPr lang="en-GB" sz="1800" dirty="0"/>
              <a:t> on </a:t>
            </a:r>
            <a:r>
              <a:rPr lang="en-GB" sz="1800" b="1" dirty="0"/>
              <a:t>types of questions</a:t>
            </a:r>
            <a:r>
              <a:rPr lang="en-GB" sz="1800" dirty="0"/>
              <a:t> could be addressed</a:t>
            </a:r>
          </a:p>
          <a:p>
            <a:pPr marL="17145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Mind maps for </a:t>
            </a:r>
            <a:r>
              <a:rPr lang="en-GB" sz="1800" b="1" dirty="0"/>
              <a:t>data representation</a:t>
            </a:r>
          </a:p>
          <a:p>
            <a:pPr marL="400050" lvl="1" indent="-171450">
              <a:spcBef>
                <a:spcPts val="0"/>
              </a:spcBef>
              <a:spcAft>
                <a:spcPts val="0"/>
              </a:spcAft>
            </a:pPr>
            <a:r>
              <a:rPr lang="en-GB" sz="1800" b="1" dirty="0"/>
              <a:t>Kick off </a:t>
            </a:r>
            <a:r>
              <a:rPr lang="en-GB" sz="1800" dirty="0"/>
              <a:t>the creation of </a:t>
            </a:r>
            <a:r>
              <a:rPr lang="en-GB" sz="1800" b="1" dirty="0"/>
              <a:t>domain-specific guidelines</a:t>
            </a:r>
          </a:p>
          <a:p>
            <a:pPr marL="400050" lvl="1" indent="-171450">
              <a:spcBef>
                <a:spcPts val="0"/>
              </a:spcBef>
              <a:spcAft>
                <a:spcPts val="0"/>
              </a:spcAft>
            </a:pPr>
            <a:endParaRPr lang="en-GB" sz="1800" b="1" dirty="0"/>
          </a:p>
          <a:p>
            <a:pPr marL="171450" indent="-171450">
              <a:spcBef>
                <a:spcPts val="0"/>
              </a:spcBef>
              <a:spcAft>
                <a:spcPts val="0"/>
              </a:spcAft>
            </a:pPr>
            <a:endParaRPr lang="pt-BR" sz="1800" dirty="0"/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CA9C9BDD-8E64-475C-9414-7846FC96E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74541"/>
          <a:stretch/>
        </p:blipFill>
        <p:spPr>
          <a:xfrm>
            <a:off x="8194062" y="1843645"/>
            <a:ext cx="3632328" cy="3161184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F33A56-D5D5-40AA-B7B6-DA5864BBF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5" t="11081" r="11506" b="8626"/>
          <a:stretch/>
        </p:blipFill>
        <p:spPr>
          <a:xfrm>
            <a:off x="1579879" y="3953650"/>
            <a:ext cx="4836120" cy="185501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3FD1700-DB0E-4E5D-ABA4-5FDABB3471C1}"/>
              </a:ext>
            </a:extLst>
          </p:cNvPr>
          <p:cNvGrpSpPr/>
          <p:nvPr/>
        </p:nvGrpSpPr>
        <p:grpSpPr>
          <a:xfrm>
            <a:off x="1939523" y="5052226"/>
            <a:ext cx="621526" cy="461638"/>
            <a:chOff x="2499067" y="4231566"/>
            <a:chExt cx="1337680" cy="993562"/>
          </a:xfrm>
        </p:grpSpPr>
        <p:pic>
          <p:nvPicPr>
            <p:cNvPr id="15" name="Content Placeholder 34" descr="Icon&#10;&#10;Description automatically generated">
              <a:extLst>
                <a:ext uri="{FF2B5EF4-FFF2-40B4-BE49-F238E27FC236}">
                  <a16:creationId xmlns:a16="http://schemas.microsoft.com/office/drawing/2014/main" id="{238DE84F-9B1E-4CB2-96E2-827DE9A10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2499067" y="4251100"/>
              <a:ext cx="974028" cy="974028"/>
            </a:xfrm>
            <a:prstGeom prst="rect">
              <a:avLst/>
            </a:prstGeom>
          </p:spPr>
        </p:pic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4AA8B49F-3923-43E1-B792-5DF97BB1EE8E}"/>
                </a:ext>
              </a:extLst>
            </p:cNvPr>
            <p:cNvSpPr/>
            <p:nvPr/>
          </p:nvSpPr>
          <p:spPr>
            <a:xfrm flipH="1">
              <a:off x="3419501" y="4231566"/>
              <a:ext cx="417246" cy="99356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59FB37-D4E9-47E4-B73A-A56D74CD63C7}"/>
              </a:ext>
            </a:extLst>
          </p:cNvPr>
          <p:cNvGrpSpPr/>
          <p:nvPr/>
        </p:nvGrpSpPr>
        <p:grpSpPr>
          <a:xfrm>
            <a:off x="1675752" y="4606386"/>
            <a:ext cx="547900" cy="313682"/>
            <a:chOff x="977570" y="2957076"/>
            <a:chExt cx="1179220" cy="675124"/>
          </a:xfrm>
        </p:grpSpPr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F164B6DD-B4E0-4861-B02C-B55416361FBF}"/>
                </a:ext>
              </a:extLst>
            </p:cNvPr>
            <p:cNvSpPr/>
            <p:nvPr/>
          </p:nvSpPr>
          <p:spPr>
            <a:xfrm flipH="1">
              <a:off x="1883863" y="2967090"/>
              <a:ext cx="272927" cy="66511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Content Placeholder 34" descr="Icon&#10;&#10;Description automatically generated">
              <a:extLst>
                <a:ext uri="{FF2B5EF4-FFF2-40B4-BE49-F238E27FC236}">
                  <a16:creationId xmlns:a16="http://schemas.microsoft.com/office/drawing/2014/main" id="{84171882-9DA2-42E9-B96D-8AA1EC379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b="34599"/>
            <a:stretch/>
          </p:blipFill>
          <p:spPr>
            <a:xfrm flipH="1">
              <a:off x="977570" y="2957076"/>
              <a:ext cx="974028" cy="637024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1238C4-C22F-4BC6-BEFB-8FA615BC9043}"/>
              </a:ext>
            </a:extLst>
          </p:cNvPr>
          <p:cNvGrpSpPr/>
          <p:nvPr/>
        </p:nvGrpSpPr>
        <p:grpSpPr>
          <a:xfrm>
            <a:off x="6140045" y="4640263"/>
            <a:ext cx="511306" cy="268342"/>
            <a:chOff x="10013216" y="2979068"/>
            <a:chExt cx="1199146" cy="629334"/>
          </a:xfrm>
        </p:grpSpPr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8FDA9F58-F077-4EB3-BF30-C1566F84C05D}"/>
                </a:ext>
              </a:extLst>
            </p:cNvPr>
            <p:cNvSpPr/>
            <p:nvPr/>
          </p:nvSpPr>
          <p:spPr>
            <a:xfrm>
              <a:off x="10013216" y="2986668"/>
              <a:ext cx="304686" cy="62173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2FAC068-9D1E-4A2B-A995-C6F49576167C}"/>
                </a:ext>
              </a:extLst>
            </p:cNvPr>
            <p:cNvGrpSpPr/>
            <p:nvPr/>
          </p:nvGrpSpPr>
          <p:grpSpPr>
            <a:xfrm>
              <a:off x="10238334" y="2979068"/>
              <a:ext cx="974028" cy="603934"/>
              <a:chOff x="10584385" y="2837511"/>
              <a:chExt cx="974028" cy="603934"/>
            </a:xfrm>
          </p:grpSpPr>
          <p:pic>
            <p:nvPicPr>
              <p:cNvPr id="23" name="Content Placeholder 34" descr="Icon&#10;&#10;Description automatically generated">
                <a:extLst>
                  <a:ext uri="{FF2B5EF4-FFF2-40B4-BE49-F238E27FC236}">
                    <a16:creationId xmlns:a16="http://schemas.microsoft.com/office/drawing/2014/main" id="{711B85D7-F9FB-4ABA-9C81-7D7571041D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rcRect b="65324"/>
              <a:stretch/>
            </p:blipFill>
            <p:spPr>
              <a:xfrm>
                <a:off x="10584385" y="3103691"/>
                <a:ext cx="974028" cy="337754"/>
              </a:xfrm>
              <a:prstGeom prst="rect">
                <a:avLst/>
              </a:prstGeom>
            </p:spPr>
          </p:pic>
          <p:pic>
            <p:nvPicPr>
              <p:cNvPr id="24" name="Content Placeholder 34" descr="Icon&#10;&#10;Description automatically generated">
                <a:extLst>
                  <a:ext uri="{FF2B5EF4-FFF2-40B4-BE49-F238E27FC236}">
                    <a16:creationId xmlns:a16="http://schemas.microsoft.com/office/drawing/2014/main" id="{E66BB3DF-CA1F-4CA8-B947-14D67F865F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 b="65351"/>
              <a:stretch/>
            </p:blipFill>
            <p:spPr>
              <a:xfrm>
                <a:off x="10584385" y="2837511"/>
                <a:ext cx="974028" cy="337489"/>
              </a:xfrm>
              <a:prstGeom prst="rect">
                <a:avLst/>
              </a:prstGeom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A51DA0E-4E4A-4C60-A92F-BF1A4B672E69}"/>
              </a:ext>
            </a:extLst>
          </p:cNvPr>
          <p:cNvGrpSpPr/>
          <p:nvPr/>
        </p:nvGrpSpPr>
        <p:grpSpPr>
          <a:xfrm>
            <a:off x="6085543" y="5038253"/>
            <a:ext cx="484920" cy="377254"/>
            <a:chOff x="10254516" y="3943754"/>
            <a:chExt cx="1277120" cy="993562"/>
          </a:xfrm>
        </p:grpSpPr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BFAED1C1-90D8-42E3-A279-C5B15A5092B1}"/>
                </a:ext>
              </a:extLst>
            </p:cNvPr>
            <p:cNvSpPr/>
            <p:nvPr/>
          </p:nvSpPr>
          <p:spPr>
            <a:xfrm>
              <a:off x="10254516" y="3943754"/>
              <a:ext cx="417246" cy="99356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0786A93-7FEA-4431-A094-F2B0AB3EBBBA}"/>
                </a:ext>
              </a:extLst>
            </p:cNvPr>
            <p:cNvGrpSpPr/>
            <p:nvPr/>
          </p:nvGrpSpPr>
          <p:grpSpPr>
            <a:xfrm>
              <a:off x="10557608" y="4008128"/>
              <a:ext cx="974028" cy="856350"/>
              <a:chOff x="10557813" y="4014630"/>
              <a:chExt cx="974028" cy="856350"/>
            </a:xfrm>
          </p:grpSpPr>
          <p:pic>
            <p:nvPicPr>
              <p:cNvPr id="28" name="Content Placeholder 34" descr="Icon&#10;&#10;Description automatically generated">
                <a:extLst>
                  <a:ext uri="{FF2B5EF4-FFF2-40B4-BE49-F238E27FC236}">
                    <a16:creationId xmlns:a16="http://schemas.microsoft.com/office/drawing/2014/main" id="{1B0125BC-A9AC-40C6-BDA3-17CA9242EA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 t="33376" b="34599"/>
              <a:stretch/>
            </p:blipFill>
            <p:spPr>
              <a:xfrm>
                <a:off x="10557813" y="4559045"/>
                <a:ext cx="974028" cy="311935"/>
              </a:xfrm>
              <a:prstGeom prst="rect">
                <a:avLst/>
              </a:prstGeom>
            </p:spPr>
          </p:pic>
          <p:pic>
            <p:nvPicPr>
              <p:cNvPr id="29" name="Content Placeholder 34" descr="Icon&#10;&#10;Description automatically generated">
                <a:extLst>
                  <a:ext uri="{FF2B5EF4-FFF2-40B4-BE49-F238E27FC236}">
                    <a16:creationId xmlns:a16="http://schemas.microsoft.com/office/drawing/2014/main" id="{75E1C936-8DCC-4777-BDD0-EAA2B2EBF4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</a:blip>
              <a:srcRect t="34577"/>
              <a:stretch/>
            </p:blipFill>
            <p:spPr>
              <a:xfrm>
                <a:off x="10557813" y="4014630"/>
                <a:ext cx="974028" cy="6372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4445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371 L 0.09817 0.05718 C 0.11875 0.06945 0.14961 0.07616 0.1819 0.07616 C 0.21849 0.07616 0.24791 0.06945 0.26849 0.05718 L 0.36705 0.00371 " pathEditMode="relative" rAng="0" ptsTypes="AAAAA">
                                      <p:cBhvr>
                                        <p:cTn id="4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46" y="361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00393 L 0.09401 0.05741 C 0.1138 0.0713 0.14322 0.07917 0.17421 0.07917 C 0.20937 0.07917 0.2375 0.0713 0.25729 0.05741 L 0.35169 -0.00393 " pathEditMode="relative" rAng="0" ptsTypes="AAAAA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78" y="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16C8A-97A4-4DFD-96C9-0DD643DF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Refinement of Practices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957A1-84D3-4A06-A979-204F8B365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F0AC2A2-9018-4043-BABB-341F9D88FE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t-BR"/>
              <a:t>@damascenodiego</a:t>
            </a:r>
            <a:endParaRPr lang="en-US" dirty="0"/>
          </a:p>
        </p:txBody>
      </p:sp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210BBF0E-5346-4F7C-9B1F-90D67735F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67500" r="13708" b="50231"/>
          <a:stretch/>
        </p:blipFill>
        <p:spPr>
          <a:xfrm>
            <a:off x="8086381" y="2468881"/>
            <a:ext cx="2137272" cy="125416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Timeline&#10;&#10;Description automatically generated">
            <a:extLst>
              <a:ext uri="{FF2B5EF4-FFF2-40B4-BE49-F238E27FC236}">
                <a16:creationId xmlns:a16="http://schemas.microsoft.com/office/drawing/2014/main" id="{1532EEF2-0D05-48DB-8784-D5C9C7356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86292" r="1"/>
          <a:stretch/>
        </p:blipFill>
        <p:spPr>
          <a:xfrm>
            <a:off x="10223653" y="2468881"/>
            <a:ext cx="1558868" cy="2520000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D1DE0D46-159E-4B04-9344-940F1E1A9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67500" t="50231" r="13708"/>
          <a:stretch/>
        </p:blipFill>
        <p:spPr>
          <a:xfrm>
            <a:off x="8086381" y="3723045"/>
            <a:ext cx="2137272" cy="1265836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Timeline&#10;&#10;Description automatically generated">
            <a:extLst>
              <a:ext uri="{FF2B5EF4-FFF2-40B4-BE49-F238E27FC236}">
                <a16:creationId xmlns:a16="http://schemas.microsoft.com/office/drawing/2014/main" id="{8554C4DD-F57E-4E17-A072-23DC157DC6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5460" r="32499"/>
          <a:stretch/>
        </p:blipFill>
        <p:spPr>
          <a:xfrm>
            <a:off x="3305059" y="2468881"/>
            <a:ext cx="4781322" cy="2520000"/>
          </a:xfrm>
          <a:prstGeom prst="rect">
            <a:avLst/>
          </a:prstGeom>
          <a:ln>
            <a:noFill/>
          </a:ln>
        </p:spPr>
      </p:pic>
      <p:pic>
        <p:nvPicPr>
          <p:cNvPr id="14" name="Picture 13" descr="Timeline&#10;&#10;Description automatically generated">
            <a:extLst>
              <a:ext uri="{FF2B5EF4-FFF2-40B4-BE49-F238E27FC236}">
                <a16:creationId xmlns:a16="http://schemas.microsoft.com/office/drawing/2014/main" id="{E40F6FE6-E8D2-4554-8536-A52BE28A27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-1" r="74541"/>
          <a:stretch/>
        </p:blipFill>
        <p:spPr>
          <a:xfrm>
            <a:off x="409478" y="2468881"/>
            <a:ext cx="2895581" cy="25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3185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CEA1-F24A-4962-81C4-A5EB9A6DC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Refinement of Practices</a:t>
            </a:r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4CFC9-8230-46BB-9BCA-E9C30B89D5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t-BR"/>
              <a:t>@damascenodiego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490C3-AD13-4A70-94ED-E73849572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D15C84F3-96A8-4316-835E-971ECC7C69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5178818" cy="4365117"/>
          </a:xfrm>
        </p:spPr>
        <p:txBody>
          <a:bodyPr>
            <a:noAutofit/>
          </a:bodyPr>
          <a:lstStyle/>
          <a:p>
            <a:pPr marL="0" lvl="1" indent="-1714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dirty="0"/>
              <a:t>Combine </a:t>
            </a:r>
            <a:r>
              <a:rPr lang="en-GB" sz="2000" b="1" dirty="0"/>
              <a:t>redundant recommendations</a:t>
            </a:r>
          </a:p>
          <a:p>
            <a:pPr lvl="1" indent="-1714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 err="1">
                <a:sym typeface="Wingdings" panose="05000000000000000000" pitchFamily="2" charset="2"/>
              </a:rPr>
              <a:t>Identify</a:t>
            </a:r>
            <a:r>
              <a:rPr lang="pt-BR" sz="2000" dirty="0">
                <a:sym typeface="Wingdings" panose="05000000000000000000" pitchFamily="2" charset="2"/>
              </a:rPr>
              <a:t> </a:t>
            </a:r>
            <a:r>
              <a:rPr lang="pt-BR" sz="2000" b="1" dirty="0" err="1">
                <a:sym typeface="Wingdings" panose="05000000000000000000" pitchFamily="2" charset="2"/>
              </a:rPr>
              <a:t>quality</a:t>
            </a:r>
            <a:r>
              <a:rPr lang="pt-BR" sz="2000" b="1" dirty="0">
                <a:sym typeface="Wingdings" panose="05000000000000000000" pitchFamily="2" charset="2"/>
              </a:rPr>
              <a:t> </a:t>
            </a:r>
            <a:r>
              <a:rPr lang="pt-BR" sz="2000" b="1" dirty="0" err="1">
                <a:sym typeface="Wingdings" panose="05000000000000000000" pitchFamily="2" charset="2"/>
              </a:rPr>
              <a:t>concerns</a:t>
            </a:r>
            <a:endParaRPr lang="pt-BR" sz="2000" b="1" dirty="0">
              <a:sym typeface="Wingdings" panose="05000000000000000000" pitchFamily="2" charset="2"/>
            </a:endParaRPr>
          </a:p>
          <a:p>
            <a:pPr lvl="2" indent="-1714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 err="1">
                <a:sym typeface="Wingdings" panose="05000000000000000000" pitchFamily="2" charset="2"/>
              </a:rPr>
              <a:t>Literature</a:t>
            </a:r>
            <a:r>
              <a:rPr lang="pt-BR" sz="2000" dirty="0">
                <a:sym typeface="Wingdings" panose="05000000000000000000" pitchFamily="2" charset="2"/>
              </a:rPr>
              <a:t> review</a:t>
            </a:r>
          </a:p>
          <a:p>
            <a:pPr lvl="2" indent="-1714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 err="1">
                <a:sym typeface="Wingdings" panose="05000000000000000000" pitchFamily="2" charset="2"/>
              </a:rPr>
              <a:t>Surveys</a:t>
            </a:r>
            <a:r>
              <a:rPr lang="pt-BR" sz="2000" dirty="0">
                <a:sym typeface="Wingdings" panose="05000000000000000000" pitchFamily="2" charset="2"/>
              </a:rPr>
              <a:t>, Interviews</a:t>
            </a:r>
            <a:endParaRPr lang="en-GB" sz="2000" dirty="0">
              <a:sym typeface="Wingdings" panose="05000000000000000000" pitchFamily="2" charset="2"/>
            </a:endParaRPr>
          </a:p>
          <a:p>
            <a:pPr marL="0" lvl="1" indent="-1714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dirty="0"/>
              <a:t>Hierarchy of factual questions</a:t>
            </a:r>
            <a:endParaRPr lang="en-GB" sz="2000" b="1" dirty="0"/>
          </a:p>
          <a:p>
            <a:pPr marL="457200" lvl="2" indent="-1714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b="1" i="1" dirty="0"/>
              <a:t>Categories of concerns</a:t>
            </a:r>
          </a:p>
        </p:txBody>
      </p:sp>
      <p:pic>
        <p:nvPicPr>
          <p:cNvPr id="29" name="Picture 28" descr="Timeline&#10;&#10;Description automatically generated">
            <a:extLst>
              <a:ext uri="{FF2B5EF4-FFF2-40B4-BE49-F238E27FC236}">
                <a16:creationId xmlns:a16="http://schemas.microsoft.com/office/drawing/2014/main" id="{B1AC8DA5-E237-4710-9315-06EC64073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5460" r="32499"/>
          <a:stretch/>
        </p:blipFill>
        <p:spPr>
          <a:xfrm>
            <a:off x="5705124" y="2355678"/>
            <a:ext cx="5959350" cy="31408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5136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16C8A-97A4-4DFD-96C9-0DD643DF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Hierarchy of Factual Questions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957A1-84D3-4A06-A979-204F8B365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F0AC2A2-9018-4043-BABB-341F9D88FE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t-BR"/>
              <a:t>@damascenodiego</a:t>
            </a:r>
            <a:endParaRPr lang="en-US" dirty="0"/>
          </a:p>
        </p:txBody>
      </p:sp>
      <p:pic>
        <p:nvPicPr>
          <p:cNvPr id="10" name="Picture 9" descr="Diagram, timeline&#10;&#10;Description automatically generated">
            <a:extLst>
              <a:ext uri="{FF2B5EF4-FFF2-40B4-BE49-F238E27FC236}">
                <a16:creationId xmlns:a16="http://schemas.microsoft.com/office/drawing/2014/main" id="{BE9D7E2A-BD91-464A-A5DD-1999A848E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" y="1702442"/>
            <a:ext cx="10256520" cy="38872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98D548-FDB0-4CEA-A335-F7C0E310E9A0}"/>
              </a:ext>
            </a:extLst>
          </p:cNvPr>
          <p:cNvSpPr txBox="1"/>
          <p:nvPr/>
        </p:nvSpPr>
        <p:spPr>
          <a:xfrm>
            <a:off x="2362200" y="5712133"/>
            <a:ext cx="7467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i="1" dirty="0"/>
              <a:t>What research </a:t>
            </a:r>
            <a:r>
              <a:rPr lang="en-GB" sz="1600" b="1" i="1" dirty="0"/>
              <a:t>practices</a:t>
            </a:r>
            <a:r>
              <a:rPr lang="en-GB" sz="1600" i="1" dirty="0"/>
              <a:t> and artifact </a:t>
            </a:r>
            <a:r>
              <a:rPr lang="en-GB" sz="1600" b="1" i="1" dirty="0"/>
              <a:t>quality concerns</a:t>
            </a:r>
            <a:r>
              <a:rPr lang="en-GB" sz="1600" i="1" dirty="0"/>
              <a:t> are of </a:t>
            </a:r>
            <a:r>
              <a:rPr lang="en-GB" sz="1600" b="1" i="1" dirty="0"/>
              <a:t>utmost importance </a:t>
            </a:r>
            <a:r>
              <a:rPr lang="en-GB" sz="1600" i="1" dirty="0"/>
              <a:t>for </a:t>
            </a:r>
            <a:r>
              <a:rPr lang="en-GB" sz="1600" b="1" i="1" dirty="0"/>
              <a:t>research software sustainability</a:t>
            </a:r>
            <a:r>
              <a:rPr lang="en-GB" sz="1600" i="1" dirty="0"/>
              <a:t>?</a:t>
            </a:r>
            <a:endParaRPr lang="pt-BR" sz="1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C59EBA-73B8-4C9C-BA6C-FCA822AA2525}"/>
              </a:ext>
            </a:extLst>
          </p:cNvPr>
          <p:cNvSpPr/>
          <p:nvPr/>
        </p:nvSpPr>
        <p:spPr>
          <a:xfrm>
            <a:off x="967740" y="4183380"/>
            <a:ext cx="10256521" cy="1406266"/>
          </a:xfrm>
          <a:prstGeom prst="rect">
            <a:avLst/>
          </a:prstGeom>
          <a:solidFill>
            <a:srgbClr val="F5F5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675535-8365-42EF-BB64-52178280A3BA}"/>
              </a:ext>
            </a:extLst>
          </p:cNvPr>
          <p:cNvSpPr/>
          <p:nvPr/>
        </p:nvSpPr>
        <p:spPr>
          <a:xfrm>
            <a:off x="967739" y="3280410"/>
            <a:ext cx="10256521" cy="902970"/>
          </a:xfrm>
          <a:prstGeom prst="rect">
            <a:avLst/>
          </a:prstGeom>
          <a:solidFill>
            <a:srgbClr val="F5F5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93071F-E11D-450C-B6D6-A310087DC232}"/>
              </a:ext>
            </a:extLst>
          </p:cNvPr>
          <p:cNvSpPr/>
          <p:nvPr/>
        </p:nvSpPr>
        <p:spPr>
          <a:xfrm>
            <a:off x="967738" y="2377440"/>
            <a:ext cx="10256521" cy="902970"/>
          </a:xfrm>
          <a:prstGeom prst="rect">
            <a:avLst/>
          </a:prstGeom>
          <a:solidFill>
            <a:srgbClr val="F5F5F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220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16C8A-97A4-4DFD-96C9-0DD643DFD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850719" cy="640080"/>
          </a:xfrm>
        </p:spPr>
        <p:txBody>
          <a:bodyPr>
            <a:normAutofit/>
          </a:bodyPr>
          <a:lstStyle/>
          <a:p>
            <a:r>
              <a:rPr lang="en-GB" dirty="0"/>
              <a:t>Survey AEC members and the Community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957A1-84D3-4A06-A979-204F8B365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F0AC2A2-9018-4043-BABB-341F9D88FE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t-BR"/>
              <a:t>@damascenodiego</a:t>
            </a:r>
            <a:endParaRPr lang="en-US" dirty="0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40437CE1-61DC-43AE-B85D-BB4E205CE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5095" r="32500"/>
          <a:stretch/>
        </p:blipFill>
        <p:spPr>
          <a:xfrm>
            <a:off x="2126255" y="2468881"/>
            <a:ext cx="5960126" cy="2520000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1C216B11-4D9B-457D-A42F-EC76806F1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r="84905"/>
          <a:stretch/>
        </p:blipFill>
        <p:spPr>
          <a:xfrm>
            <a:off x="409479" y="2468881"/>
            <a:ext cx="1716776" cy="2520000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210BBF0E-5346-4F7C-9B1F-90D67735F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0" r="13708" b="50231"/>
          <a:stretch/>
        </p:blipFill>
        <p:spPr>
          <a:xfrm>
            <a:off x="8086381" y="2468881"/>
            <a:ext cx="2137272" cy="125416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Timeline&#10;&#10;Description automatically generated">
            <a:extLst>
              <a:ext uri="{FF2B5EF4-FFF2-40B4-BE49-F238E27FC236}">
                <a16:creationId xmlns:a16="http://schemas.microsoft.com/office/drawing/2014/main" id="{1532EEF2-0D05-48DB-8784-D5C9C7356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86292" r="1"/>
          <a:stretch/>
        </p:blipFill>
        <p:spPr>
          <a:xfrm>
            <a:off x="10223653" y="2468881"/>
            <a:ext cx="1558868" cy="2520000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D1DE0D46-159E-4B04-9344-940F1E1A9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0" t="50231" r="13708"/>
          <a:stretch/>
        </p:blipFill>
        <p:spPr>
          <a:xfrm>
            <a:off x="8086381" y="3723045"/>
            <a:ext cx="2137272" cy="12658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4022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4CFC9-8230-46BB-9BCA-E9C30B89D5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t-BR"/>
              <a:t>@damascenodiego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490C3-AD13-4A70-94ED-E73849572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45299C4-B17B-46A9-AA96-890F7708F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47675"/>
            <a:ext cx="6877050" cy="639763"/>
          </a:xfrm>
        </p:spPr>
        <p:txBody>
          <a:bodyPr>
            <a:normAutofit/>
          </a:bodyPr>
          <a:lstStyle/>
          <a:p>
            <a:r>
              <a:rPr lang="en-GB" dirty="0"/>
              <a:t>Survey AEC members and the Community</a:t>
            </a:r>
            <a:endParaRPr lang="pt-BR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906B14-4F26-42DD-84E1-45F6822B5600}"/>
              </a:ext>
            </a:extLst>
          </p:cNvPr>
          <p:cNvGrpSpPr/>
          <p:nvPr/>
        </p:nvGrpSpPr>
        <p:grpSpPr>
          <a:xfrm>
            <a:off x="7743634" y="1918103"/>
            <a:ext cx="2883726" cy="3400124"/>
            <a:chOff x="8086381" y="2468881"/>
            <a:chExt cx="2137272" cy="2520000"/>
          </a:xfrm>
        </p:grpSpPr>
        <p:pic>
          <p:nvPicPr>
            <p:cNvPr id="13" name="Picture 12" descr="Timeline&#10;&#10;Description automatically generated">
              <a:extLst>
                <a:ext uri="{FF2B5EF4-FFF2-40B4-BE49-F238E27FC236}">
                  <a16:creationId xmlns:a16="http://schemas.microsoft.com/office/drawing/2014/main" id="{F1A25849-F6AD-4F9A-9D1F-453CCC42E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500" r="13708" b="50231"/>
            <a:stretch/>
          </p:blipFill>
          <p:spPr>
            <a:xfrm>
              <a:off x="8086381" y="2468881"/>
              <a:ext cx="2137272" cy="12541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 descr="Timeline&#10;&#10;Description automatically generated">
              <a:extLst>
                <a:ext uri="{FF2B5EF4-FFF2-40B4-BE49-F238E27FC236}">
                  <a16:creationId xmlns:a16="http://schemas.microsoft.com/office/drawing/2014/main" id="{B1EB2C50-BA52-4679-9A66-1379F7218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500" t="50231" r="13708"/>
            <a:stretch/>
          </p:blipFill>
          <p:spPr>
            <a:xfrm>
              <a:off x="8086381" y="3723045"/>
              <a:ext cx="2137272" cy="126583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9CDCF49E-01CE-4CF4-B805-67DA89D7F1D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7"/>
            <a:ext cx="7515934" cy="4365117"/>
          </a:xfrm>
        </p:spPr>
        <p:txBody>
          <a:bodyPr anchor="ctr">
            <a:noAutofit/>
          </a:bodyPr>
          <a:lstStyle/>
          <a:p>
            <a:pPr lvl="1" indent="-1714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b="1" dirty="0"/>
              <a:t>Ranking </a:t>
            </a:r>
            <a:r>
              <a:rPr lang="en-GB" sz="2000" dirty="0"/>
              <a:t>factual questions and best practices</a:t>
            </a:r>
            <a:endParaRPr lang="en-GB" sz="1600" i="1" dirty="0"/>
          </a:p>
          <a:p>
            <a:pPr lvl="2" indent="-1714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dirty="0"/>
              <a:t>Prioritization</a:t>
            </a:r>
            <a:r>
              <a:rPr lang="en-GB" sz="1600" i="1" dirty="0"/>
              <a:t> (e.g., essential, desirable)</a:t>
            </a:r>
            <a:endParaRPr lang="en-GB" sz="2000" i="1" dirty="0"/>
          </a:p>
          <a:p>
            <a:pPr lvl="2" indent="-1714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dirty="0"/>
              <a:t>Time and resource </a:t>
            </a:r>
            <a:r>
              <a:rPr lang="en-GB" sz="2000" b="1" dirty="0"/>
              <a:t>constraints</a:t>
            </a:r>
          </a:p>
          <a:p>
            <a:pPr lvl="1" indent="-1714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b="1" dirty="0"/>
              <a:t>Different stakeholders</a:t>
            </a:r>
          </a:p>
          <a:p>
            <a:pPr lvl="2" indent="-1714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dirty="0"/>
              <a:t>AEC members</a:t>
            </a:r>
            <a:r>
              <a:rPr lang="en-GB" sz="1600" i="1" dirty="0"/>
              <a:t> (e.g., reviewers, chairs)</a:t>
            </a:r>
            <a:endParaRPr lang="en-GB" sz="2000" i="1" dirty="0"/>
          </a:p>
          <a:p>
            <a:pPr lvl="2" indent="-1714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dirty="0"/>
              <a:t>Overall community</a:t>
            </a:r>
            <a:r>
              <a:rPr lang="en-GB" sz="1600" i="1" dirty="0"/>
              <a:t> (e.g., academics, industry, students)</a:t>
            </a:r>
            <a:endParaRPr lang="en-GB" sz="2000" i="1" dirty="0"/>
          </a:p>
        </p:txBody>
      </p:sp>
    </p:spTree>
    <p:extLst>
      <p:ext uri="{BB962C8B-B14F-4D97-AF65-F5344CB8AC3E}">
        <p14:creationId xmlns:p14="http://schemas.microsoft.com/office/powerpoint/2010/main" val="2952281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16C8A-97A4-4DFD-96C9-0DD643DF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Prioritization of Practices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957A1-84D3-4A06-A979-204F8B365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F0AC2A2-9018-4043-BABB-341F9D88FE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t-BR"/>
              <a:t>@damascenodiego</a:t>
            </a:r>
            <a:endParaRPr lang="en-US" dirty="0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40437CE1-61DC-43AE-B85D-BB4E205CE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5095" r="32500"/>
          <a:stretch/>
        </p:blipFill>
        <p:spPr>
          <a:xfrm>
            <a:off x="2126255" y="2468881"/>
            <a:ext cx="5960126" cy="2520000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1C216B11-4D9B-457D-A42F-EC76806F1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r="84905"/>
          <a:stretch/>
        </p:blipFill>
        <p:spPr>
          <a:xfrm>
            <a:off x="409479" y="2468881"/>
            <a:ext cx="1716776" cy="2520000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210BBF0E-5346-4F7C-9B1F-90D67735F9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67500" r="13708" b="50231"/>
          <a:stretch/>
        </p:blipFill>
        <p:spPr>
          <a:xfrm>
            <a:off x="8086381" y="2468881"/>
            <a:ext cx="2137272" cy="125416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Timeline&#10;&#10;Description automatically generated">
            <a:extLst>
              <a:ext uri="{FF2B5EF4-FFF2-40B4-BE49-F238E27FC236}">
                <a16:creationId xmlns:a16="http://schemas.microsoft.com/office/drawing/2014/main" id="{1532EEF2-0D05-48DB-8784-D5C9C7356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92" r="1"/>
          <a:stretch/>
        </p:blipFill>
        <p:spPr>
          <a:xfrm>
            <a:off x="10223653" y="2468881"/>
            <a:ext cx="1558868" cy="2520000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D1DE0D46-159E-4B04-9344-940F1E1A9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67500" t="50231" r="13708"/>
          <a:stretch/>
        </p:blipFill>
        <p:spPr>
          <a:xfrm>
            <a:off x="8086381" y="3723045"/>
            <a:ext cx="2137272" cy="12658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943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16C8A-97A4-4DFD-96C9-0DD643DF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Prioritization of Practices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94617-21CC-459B-97A9-0A4022B5DB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604004" cy="3977640"/>
          </a:xfrm>
        </p:spPr>
        <p:txBody>
          <a:bodyPr>
            <a:normAutofit/>
          </a:bodyPr>
          <a:lstStyle/>
          <a:p>
            <a:pPr marL="171450" indent="-1714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Community engagement</a:t>
            </a:r>
          </a:p>
          <a:p>
            <a:pPr marL="400050" lvl="1" indent="-1714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dirty="0"/>
              <a:t>Different judgments</a:t>
            </a:r>
          </a:p>
          <a:p>
            <a:pPr marL="171450" indent="-1714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Multi-Criteria Prioritization</a:t>
            </a:r>
          </a:p>
          <a:p>
            <a:pPr marL="400050" lvl="1" indent="-1714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dirty="0"/>
              <a:t>Analytic Hierarchy Process (AHP)</a:t>
            </a:r>
          </a:p>
          <a:p>
            <a:pPr marL="171450" indent="-1714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Relative importance of:</a:t>
            </a:r>
          </a:p>
          <a:p>
            <a:pPr marL="400050" lvl="1" indent="-1714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dirty="0"/>
              <a:t>Criteria, Concerns, and Practices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F0AC2A2-9018-4043-BABB-341F9D88FE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t-BR"/>
              <a:t>@damascenodiego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957A1-84D3-4A06-A979-204F8B365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3" name="Picture 12" descr="Diagram, timeline&#10;&#10;Description automatically generated">
            <a:extLst>
              <a:ext uri="{FF2B5EF4-FFF2-40B4-BE49-F238E27FC236}">
                <a16:creationId xmlns:a16="http://schemas.microsoft.com/office/drawing/2014/main" id="{4A5823A7-0EFF-4E0D-8899-2CFE6CA77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2" y="2139251"/>
            <a:ext cx="6781967" cy="257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2EDF2-2A5E-4EE7-B92B-FB63300F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599721"/>
            <a:ext cx="6953250" cy="565855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4839242-6FBB-4DCA-BE80-4AD8ADC7200A}"/>
              </a:ext>
            </a:extLst>
          </p:cNvPr>
          <p:cNvGrpSpPr/>
          <p:nvPr/>
        </p:nvGrpSpPr>
        <p:grpSpPr>
          <a:xfrm>
            <a:off x="2619375" y="599721"/>
            <a:ext cx="6953250" cy="5658558"/>
            <a:chOff x="2619375" y="599721"/>
            <a:chExt cx="6953250" cy="565855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A61AD0-BE88-4786-94B7-81E9714D1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9375" y="599721"/>
              <a:ext cx="6953250" cy="565855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7866A2-A16C-4A60-ACBD-063B18FA59FA}"/>
                </a:ext>
              </a:extLst>
            </p:cNvPr>
            <p:cNvSpPr txBox="1"/>
            <p:nvPr/>
          </p:nvSpPr>
          <p:spPr>
            <a:xfrm>
              <a:off x="7200900" y="1009650"/>
              <a:ext cx="1971675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GB" b="1" dirty="0"/>
                <a:t>Are papers our only legacy as researchers?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C97038C-3E73-4478-8148-D96AC2817E48}"/>
              </a:ext>
            </a:extLst>
          </p:cNvPr>
          <p:cNvGrpSpPr/>
          <p:nvPr/>
        </p:nvGrpSpPr>
        <p:grpSpPr>
          <a:xfrm>
            <a:off x="2606675" y="625121"/>
            <a:ext cx="2701925" cy="2232379"/>
            <a:chOff x="2606675" y="625121"/>
            <a:chExt cx="2701925" cy="223237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9BF77C-B99C-450C-8484-FF8914C71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142" b="60548"/>
            <a:stretch/>
          </p:blipFill>
          <p:spPr>
            <a:xfrm flipH="1">
              <a:off x="2606675" y="625121"/>
              <a:ext cx="2701925" cy="2232379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11CCDF-4990-4124-8085-B59ECF65A35E}"/>
                </a:ext>
              </a:extLst>
            </p:cNvPr>
            <p:cNvSpPr txBox="1"/>
            <p:nvPr/>
          </p:nvSpPr>
          <p:spPr>
            <a:xfrm>
              <a:off x="3019425" y="1009650"/>
              <a:ext cx="1971675" cy="830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GB" b="1" dirty="0"/>
                <a:t>Let me ask you a question…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656500D-47D1-4E1A-88B8-671EC0C64F94}"/>
              </a:ext>
            </a:extLst>
          </p:cNvPr>
          <p:cNvSpPr txBox="1"/>
          <p:nvPr/>
        </p:nvSpPr>
        <p:spPr>
          <a:xfrm>
            <a:off x="7048501" y="6321779"/>
            <a:ext cx="51435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effectLst/>
              </a:rPr>
              <a:t>Adapted from </a:t>
            </a:r>
            <a:r>
              <a:rPr lang="en-GB" sz="1100" i="1" dirty="0">
                <a:effectLst/>
              </a:rPr>
              <a:t>J. G. Cham, Prof. Smith’s rules for advising grad students (&amp; postdocs), 1st edition. Los Angeles, CA: Piled Higher and Deeper Pub., LLC, 2018.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61A255-B4B1-4676-923A-577FBC9E4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" t="896" r="62067" b="59652"/>
          <a:stretch/>
        </p:blipFill>
        <p:spPr>
          <a:xfrm flipH="1">
            <a:off x="6896103" y="625121"/>
            <a:ext cx="2663822" cy="2232379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70777B-4F47-467B-A49B-BFE64F717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" t="896" r="62067" b="59652"/>
          <a:stretch/>
        </p:blipFill>
        <p:spPr>
          <a:xfrm>
            <a:off x="2632075" y="650521"/>
            <a:ext cx="2663822" cy="22323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76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E20D85-E81C-4D72-B8DF-982AA1622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856" y="2322286"/>
            <a:ext cx="6876288" cy="2213428"/>
          </a:xfrm>
        </p:spPr>
        <p:txBody>
          <a:bodyPr anchor="ctr">
            <a:normAutofit/>
          </a:bodyPr>
          <a:lstStyle/>
          <a:p>
            <a:pPr algn="ctr"/>
            <a:r>
              <a:rPr lang="en-GB" sz="6600" b="1" dirty="0">
                <a:solidFill>
                  <a:schemeClr val="bg1"/>
                </a:solidFill>
              </a:rPr>
              <a:t>Preliminary Results</a:t>
            </a:r>
            <a:endParaRPr lang="pt-BR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626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B3AC1-FB0D-4F22-B442-E152B70D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0954513" cy="640080"/>
          </a:xfrm>
        </p:spPr>
        <p:txBody>
          <a:bodyPr>
            <a:noAutofit/>
          </a:bodyPr>
          <a:lstStyle/>
          <a:p>
            <a:r>
              <a:rPr lang="en-GB" sz="2600" dirty="0"/>
              <a:t>Paper accepted at the </a:t>
            </a:r>
            <a:r>
              <a:rPr lang="en-GB" sz="2600" b="1" dirty="0" err="1"/>
              <a:t>MoDELS</a:t>
            </a:r>
            <a:r>
              <a:rPr lang="en-GB" sz="2600" b="1" dirty="0"/>
              <a:t> 2021 </a:t>
            </a:r>
            <a:r>
              <a:rPr lang="en-GB" sz="2600" i="1" dirty="0"/>
              <a:t>(to appear)</a:t>
            </a:r>
            <a:endParaRPr lang="pt-BR" sz="2600" b="1" i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3D60B-3E54-45C9-AC14-A423976BD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D96B781-0681-4BE4-9AEA-4242080A65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t-BR"/>
              <a:t>@damascenodiego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81354-6A95-45AC-81DF-738839237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" t="-4328" r="1696" b="4778"/>
          <a:stretch/>
        </p:blipFill>
        <p:spPr>
          <a:xfrm>
            <a:off x="1200149" y="2445768"/>
            <a:ext cx="9989821" cy="312008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1898CB-BB4B-4C47-A820-E8514214E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839" y="1292151"/>
            <a:ext cx="2039124" cy="105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77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16C8A-97A4-4DFD-96C9-0DD643DF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2800" dirty="0"/>
              <a:t>Paper accepted at the </a:t>
            </a:r>
            <a:r>
              <a:rPr lang="en-GB" sz="2800" b="1" dirty="0" err="1"/>
              <a:t>MoDELS</a:t>
            </a:r>
            <a:r>
              <a:rPr lang="en-GB" sz="2800" b="1" dirty="0"/>
              <a:t> 2021 </a:t>
            </a:r>
            <a:r>
              <a:rPr lang="en-GB" sz="2800" i="1" dirty="0"/>
              <a:t>(to appear)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957A1-84D3-4A06-A979-204F8B365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F0AC2A2-9018-4043-BABB-341F9D88FE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t-BR"/>
              <a:t>@damascenodiego</a:t>
            </a:r>
            <a:endParaRPr lang="en-US" dirty="0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40437CE1-61DC-43AE-B85D-BB4E205CE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5" r="32500"/>
          <a:stretch/>
        </p:blipFill>
        <p:spPr>
          <a:xfrm>
            <a:off x="2126255" y="2468881"/>
            <a:ext cx="5960126" cy="2520000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1C216B11-4D9B-457D-A42F-EC76806F1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905"/>
          <a:stretch/>
        </p:blipFill>
        <p:spPr>
          <a:xfrm>
            <a:off x="409479" y="2468881"/>
            <a:ext cx="1716776" cy="2520000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210BBF0E-5346-4F7C-9B1F-90D67735F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0" r="13708" b="50231"/>
          <a:stretch/>
        </p:blipFill>
        <p:spPr>
          <a:xfrm>
            <a:off x="8086381" y="2468881"/>
            <a:ext cx="2137272" cy="1254163"/>
          </a:xfrm>
          <a:prstGeom prst="rect">
            <a:avLst/>
          </a:prstGeom>
        </p:spPr>
      </p:pic>
      <p:pic>
        <p:nvPicPr>
          <p:cNvPr id="10" name="Picture 9" descr="Timeline&#10;&#10;Description automatically generated">
            <a:extLst>
              <a:ext uri="{FF2B5EF4-FFF2-40B4-BE49-F238E27FC236}">
                <a16:creationId xmlns:a16="http://schemas.microsoft.com/office/drawing/2014/main" id="{1532EEF2-0D05-48DB-8784-D5C9C7356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92" r="1"/>
          <a:stretch/>
        </p:blipFill>
        <p:spPr>
          <a:xfrm>
            <a:off x="10223653" y="2468881"/>
            <a:ext cx="1558868" cy="2520000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D1DE0D46-159E-4B04-9344-940F1E1A9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0" t="50231" r="13708"/>
          <a:stretch/>
        </p:blipFill>
        <p:spPr>
          <a:xfrm>
            <a:off x="8086381" y="3723045"/>
            <a:ext cx="2137272" cy="126583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94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B3AC1-FB0D-4F22-B442-E152B70D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6" y="448056"/>
            <a:ext cx="11299319" cy="640080"/>
          </a:xfrm>
        </p:spPr>
        <p:txBody>
          <a:bodyPr>
            <a:normAutofit/>
          </a:bodyPr>
          <a:lstStyle/>
          <a:p>
            <a:r>
              <a:rPr lang="en-GB" dirty="0"/>
              <a:t>How do our guidelines addressed </a:t>
            </a:r>
            <a:r>
              <a:rPr lang="en-GB" b="1" dirty="0"/>
              <a:t>challenges encountered by experts</a:t>
            </a:r>
            <a:r>
              <a:rPr lang="en-GB" dirty="0"/>
              <a:t>?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38250-6735-4F04-A25C-6D5659EBB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49" y="1523952"/>
            <a:ext cx="5222608" cy="46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B79F9E-8405-4912-AC28-018FD685B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306" y="1523952"/>
            <a:ext cx="5342346" cy="4680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8BE28-5525-4EEA-A773-590AF1B36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04C47A-2D9B-476C-8E21-F43C54B1A4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t-BR"/>
              <a:t>@damascenodiego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700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B3AC1-FB0D-4F22-B442-E152B70D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6" y="448056"/>
            <a:ext cx="11299319" cy="640080"/>
          </a:xfrm>
        </p:spPr>
        <p:txBody>
          <a:bodyPr>
            <a:normAutofit/>
          </a:bodyPr>
          <a:lstStyle/>
          <a:p>
            <a:r>
              <a:rPr lang="en-GB" dirty="0"/>
              <a:t>How do experts </a:t>
            </a:r>
            <a:r>
              <a:rPr lang="en-GB" b="1" dirty="0"/>
              <a:t>prioritized the practices </a:t>
            </a:r>
            <a:r>
              <a:rPr lang="en-GB" dirty="0"/>
              <a:t>in our MDE-specific guideline?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F4B66C-B7B6-446E-A340-94AAEAB8B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B213BB-C09A-4CA1-BDDD-6AB946B92B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t-BR"/>
              <a:t>@damascenodiego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CD801-624F-40E7-BDA3-A5AA817F4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40" y="1278840"/>
            <a:ext cx="11299319" cy="549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96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E20D85-E81C-4D72-B8DF-982AA1622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856" y="2322286"/>
            <a:ext cx="6876288" cy="2213428"/>
          </a:xfrm>
        </p:spPr>
        <p:txBody>
          <a:bodyPr anchor="ctr">
            <a:normAutofit/>
          </a:bodyPr>
          <a:lstStyle/>
          <a:p>
            <a:pPr algn="ctr"/>
            <a:r>
              <a:rPr lang="en-GB" sz="6600" b="1" dirty="0">
                <a:solidFill>
                  <a:schemeClr val="bg1"/>
                </a:solidFill>
              </a:rPr>
              <a:t>Final Remarks</a:t>
            </a:r>
            <a:endParaRPr lang="pt-BR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249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40E3-88A0-4E9A-BDDE-3CEC4D92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Remarks</a:t>
            </a:r>
            <a:endParaRPr lang="pt-BR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41CFBD44-AA30-43CF-9937-9CDC492266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5859041"/>
                  </p:ext>
                </p:extLst>
              </p:nvPr>
            </p:nvGraphicFramePr>
            <p:xfrm>
              <a:off x="1717333" y="1651228"/>
              <a:ext cx="3520000" cy="1980000"/>
            </p:xfrm>
            <a:graphic>
              <a:graphicData uri="http://schemas.microsoft.com/office/powerpoint/2016/slidezoom">
                <pslz:sldZm>
                  <pslz:sldZmObj sldId="291" cId="1525400334">
                    <pslz:zmPr id="{33E93067-ACBC-4849-AC32-F111C6220C8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20000" cy="198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1CFBD44-AA30-43CF-9937-9CDC492266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7333" y="1651228"/>
                <a:ext cx="3520000" cy="198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36E7B15-B667-4F2D-A1CC-50B8FE35F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A9A2F95-0201-466B-9D2D-B0F8B9546C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t-BR"/>
              <a:t>@damascenodiego</a:t>
            </a: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3C6123D8-7BDD-4A26-AF79-201B9065E9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730009"/>
                  </p:ext>
                </p:extLst>
              </p:nvPr>
            </p:nvGraphicFramePr>
            <p:xfrm>
              <a:off x="6954666" y="1651228"/>
              <a:ext cx="3520000" cy="1980000"/>
            </p:xfrm>
            <a:graphic>
              <a:graphicData uri="http://schemas.microsoft.com/office/powerpoint/2016/slidezoom">
                <pslz:sldZm>
                  <pslz:sldZmObj sldId="294" cId="3986699112">
                    <pslz:zmPr id="{321B9CF5-D7EE-44AE-AF0A-FD9B9E2B082A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20000" cy="198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C6123D8-7BDD-4A26-AF79-201B9065E9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4666" y="1651228"/>
                <a:ext cx="3520000" cy="198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6C368EC4-C50F-4F99-8819-0AC990FE40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8590637"/>
                  </p:ext>
                </p:extLst>
              </p:nvPr>
            </p:nvGraphicFramePr>
            <p:xfrm>
              <a:off x="1717333" y="4060340"/>
              <a:ext cx="3520000" cy="1980000"/>
            </p:xfrm>
            <a:graphic>
              <a:graphicData uri="http://schemas.microsoft.com/office/powerpoint/2016/slidezoom">
                <pslz:sldZm>
                  <pslz:sldZmObj sldId="333" cId="639797142">
                    <pslz:zmPr id="{07F69610-8A98-47EB-A8FB-4FF41F790639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20000" cy="198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C368EC4-C50F-4F99-8819-0AC990FE40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17333" y="4060340"/>
                <a:ext cx="3520000" cy="198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81418629-8310-465A-91FC-9D70553729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0496675"/>
                  </p:ext>
                </p:extLst>
              </p:nvPr>
            </p:nvGraphicFramePr>
            <p:xfrm>
              <a:off x="6954666" y="4060340"/>
              <a:ext cx="3520000" cy="1980000"/>
            </p:xfrm>
            <a:graphic>
              <a:graphicData uri="http://schemas.microsoft.com/office/powerpoint/2016/slidezoom">
                <pslz:sldZm>
                  <pslz:sldZmObj sldId="332" cId="1612202207">
                    <pslz:zmPr id="{97B2EC9B-3D55-4B49-B89E-CF07347FC56F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20000" cy="1980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81418629-8310-465A-91FC-9D70553729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54666" y="4060340"/>
                <a:ext cx="3520000" cy="1980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9251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40E3-88A0-4E9A-BDDE-3CEC4D92F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  <a:endParaRPr lang="pt-BR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36E7B15-B667-4F2D-A1CC-50B8FE35F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A9A2F95-0201-466B-9D2D-B0F8B9546C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t-BR"/>
              <a:t>@damascenodiego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9930F3-F29E-4A44-9638-DA7DD96F2F4C}"/>
              </a:ext>
            </a:extLst>
          </p:cNvPr>
          <p:cNvGrpSpPr/>
          <p:nvPr/>
        </p:nvGrpSpPr>
        <p:grpSpPr>
          <a:xfrm>
            <a:off x="4339181" y="1801774"/>
            <a:ext cx="3513638" cy="1844269"/>
            <a:chOff x="1710003" y="1874524"/>
            <a:chExt cx="3513638" cy="1844269"/>
          </a:xfrm>
        </p:grpSpPr>
        <p:pic>
          <p:nvPicPr>
            <p:cNvPr id="17" name="Picture 16" descr="Timeline&#10;&#10;Description automatically generated">
              <a:extLst>
                <a:ext uri="{FF2B5EF4-FFF2-40B4-BE49-F238E27FC236}">
                  <a16:creationId xmlns:a16="http://schemas.microsoft.com/office/drawing/2014/main" id="{F9B91BDA-FEE3-42B2-976A-6D49CA73AF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500" r="13708" b="50231"/>
            <a:stretch/>
          </p:blipFill>
          <p:spPr>
            <a:xfrm>
              <a:off x="2144508" y="1874524"/>
              <a:ext cx="2644628" cy="155188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50094E-4122-45C0-AA31-55E6D163E3CF}"/>
                </a:ext>
              </a:extLst>
            </p:cNvPr>
            <p:cNvSpPr txBox="1"/>
            <p:nvPr/>
          </p:nvSpPr>
          <p:spPr>
            <a:xfrm>
              <a:off x="1710003" y="3426405"/>
              <a:ext cx="351363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i="1" dirty="0"/>
                <a:t>Deeper investigation with AEC ex-/members</a:t>
              </a:r>
              <a:endParaRPr lang="pt-BR" sz="1300" i="1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77A6029-173F-40F6-849B-E1B23B97AC6C}"/>
              </a:ext>
            </a:extLst>
          </p:cNvPr>
          <p:cNvGrpSpPr/>
          <p:nvPr/>
        </p:nvGrpSpPr>
        <p:grpSpPr>
          <a:xfrm>
            <a:off x="2226875" y="4078429"/>
            <a:ext cx="2644628" cy="2071599"/>
            <a:chOff x="2144509" y="4263150"/>
            <a:chExt cx="2644628" cy="2071599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5097AAB-9441-4795-8628-391A819654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69" r="13769"/>
            <a:stretch/>
          </p:blipFill>
          <p:spPr bwMode="auto">
            <a:xfrm>
              <a:off x="2144509" y="4263150"/>
              <a:ext cx="2644628" cy="1574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9A0A72-C6CA-4554-805E-10925DC15D34}"/>
                </a:ext>
              </a:extLst>
            </p:cNvPr>
            <p:cNvSpPr txBox="1"/>
            <p:nvPr/>
          </p:nvSpPr>
          <p:spPr>
            <a:xfrm>
              <a:off x="2286048" y="5842306"/>
              <a:ext cx="240527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i="1" dirty="0"/>
                <a:t>Retrospectives with artifact users, reviewers, creators, etc.</a:t>
              </a:r>
              <a:endParaRPr lang="pt-BR" sz="1300" i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1883F49-81C3-4D5F-BA71-4323CC49FB4B}"/>
              </a:ext>
            </a:extLst>
          </p:cNvPr>
          <p:cNvGrpSpPr/>
          <p:nvPr/>
        </p:nvGrpSpPr>
        <p:grpSpPr>
          <a:xfrm>
            <a:off x="7527242" y="4127816"/>
            <a:ext cx="2353836" cy="2028013"/>
            <a:chOff x="7527242" y="4306736"/>
            <a:chExt cx="2353836" cy="2028013"/>
          </a:xfrm>
        </p:grpSpPr>
        <p:pic>
          <p:nvPicPr>
            <p:cNvPr id="1030" name="Picture 6" descr="Effective User Stories Course - Scrum WithStyle">
              <a:extLst>
                <a:ext uri="{FF2B5EF4-FFF2-40B4-BE49-F238E27FC236}">
                  <a16:creationId xmlns:a16="http://schemas.microsoft.com/office/drawing/2014/main" id="{2C83B499-977B-4B4B-AC94-2AED5F954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7242" y="4306736"/>
              <a:ext cx="2353836" cy="1488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D82903-B8AB-4B1E-A3BE-38510E403019}"/>
                </a:ext>
              </a:extLst>
            </p:cNvPr>
            <p:cNvSpPr txBox="1"/>
            <p:nvPr/>
          </p:nvSpPr>
          <p:spPr>
            <a:xfrm>
              <a:off x="7557782" y="5842306"/>
              <a:ext cx="22927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i="1" dirty="0"/>
                <a:t>User stories from artifact stakeholders</a:t>
              </a:r>
              <a:endParaRPr lang="pt-BR" sz="13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162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2EDF2-2A5E-4EE7-B92B-FB63300F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599721"/>
            <a:ext cx="6953250" cy="565855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4839242-6FBB-4DCA-BE80-4AD8ADC7200A}"/>
              </a:ext>
            </a:extLst>
          </p:cNvPr>
          <p:cNvGrpSpPr/>
          <p:nvPr/>
        </p:nvGrpSpPr>
        <p:grpSpPr>
          <a:xfrm>
            <a:off x="2619375" y="599721"/>
            <a:ext cx="6953250" cy="5658558"/>
            <a:chOff x="2619375" y="599721"/>
            <a:chExt cx="6953250" cy="565855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A61AD0-BE88-4786-94B7-81E9714D1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9375" y="599721"/>
              <a:ext cx="6953250" cy="565855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7866A2-A16C-4A60-ACBD-063B18FA59FA}"/>
                </a:ext>
              </a:extLst>
            </p:cNvPr>
            <p:cNvSpPr txBox="1"/>
            <p:nvPr/>
          </p:nvSpPr>
          <p:spPr>
            <a:xfrm>
              <a:off x="7200900" y="1009650"/>
              <a:ext cx="1971675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GB" b="1" dirty="0"/>
                <a:t>…and prioritize your concerns!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C97038C-3E73-4478-8148-D96AC2817E48}"/>
              </a:ext>
            </a:extLst>
          </p:cNvPr>
          <p:cNvGrpSpPr/>
          <p:nvPr/>
        </p:nvGrpSpPr>
        <p:grpSpPr>
          <a:xfrm>
            <a:off x="2606675" y="625121"/>
            <a:ext cx="2701925" cy="2232379"/>
            <a:chOff x="2606675" y="625121"/>
            <a:chExt cx="2701925" cy="223237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9BF77C-B99C-450C-8484-FF8914C71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142" b="60548"/>
            <a:stretch/>
          </p:blipFill>
          <p:spPr>
            <a:xfrm flipH="1">
              <a:off x="2606675" y="625121"/>
              <a:ext cx="2701925" cy="2232379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11CCDF-4990-4124-8085-B59ECF65A35E}"/>
                </a:ext>
              </a:extLst>
            </p:cNvPr>
            <p:cNvSpPr txBox="1"/>
            <p:nvPr/>
          </p:nvSpPr>
          <p:spPr>
            <a:xfrm>
              <a:off x="3019425" y="1009650"/>
              <a:ext cx="1971675" cy="830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anchor="ctr">
              <a:noAutofit/>
            </a:bodyPr>
            <a:lstStyle/>
            <a:p>
              <a:pPr algn="ctr"/>
              <a:r>
                <a:rPr lang="en-GB" b="1" dirty="0"/>
                <a:t>Thank you…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E1D11A1-F865-4D38-921E-7E6839CB3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" t="896" r="62067" b="59652"/>
          <a:stretch/>
        </p:blipFill>
        <p:spPr>
          <a:xfrm flipH="1">
            <a:off x="6896103" y="625121"/>
            <a:ext cx="2663822" cy="22323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402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1164324"/>
            <a:ext cx="9453664" cy="2387600"/>
          </a:xfrm>
        </p:spPr>
        <p:txBody>
          <a:bodyPr anchor="ctr" anchorCtr="0"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Questions?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3551923"/>
            <a:ext cx="10056220" cy="2480577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CDN (Diego) Damasceno </a:t>
            </a:r>
            <a:r>
              <a:rPr lang="en-US" sz="2400" baseline="30000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Isotilia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Costa Melo</a:t>
            </a:r>
            <a:r>
              <a:rPr lang="en-US" sz="2400" baseline="30000" dirty="0">
                <a:solidFill>
                  <a:schemeClr val="bg1"/>
                </a:solidFill>
                <a:latin typeface="+mj-lt"/>
              </a:rPr>
              <a:t> b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, and Daniel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Strüber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aseline="30000" dirty="0" err="1">
                <a:solidFill>
                  <a:schemeClr val="bg1"/>
                </a:solidFill>
                <a:latin typeface="+mj-lt"/>
              </a:rPr>
              <a:t>a,c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solidFill>
                  <a:schemeClr val="bg1"/>
                </a:solidFill>
                <a:latin typeface="+mj-lt"/>
              </a:rPr>
              <a:t>d.damasceno@cs.ru.nl, isotilia@gmail.com, d.struber@cs.ru.nl</a:t>
            </a:r>
          </a:p>
          <a:p>
            <a:pPr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Radboud University Nijmegen </a:t>
            </a:r>
            <a:r>
              <a:rPr lang="en-US" sz="1800" baseline="30000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, Universidad Adolfo Ibáñez (UAI)</a:t>
            </a:r>
            <a:r>
              <a:rPr lang="en-US" sz="1800" baseline="30000" dirty="0">
                <a:solidFill>
                  <a:schemeClr val="bg1"/>
                </a:solidFill>
                <a:latin typeface="+mj-lt"/>
              </a:rPr>
              <a:t> b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, and</a:t>
            </a:r>
            <a:r>
              <a:rPr lang="en-US" sz="1800" baseline="30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University of Gothenburg </a:t>
            </a:r>
            <a:r>
              <a:rPr lang="en-US" sz="1800" baseline="30000" dirty="0">
                <a:solidFill>
                  <a:schemeClr val="bg1"/>
                </a:solidFill>
                <a:latin typeface="+mj-lt"/>
              </a:rPr>
              <a:t>c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solidFill>
                  <a:schemeClr val="bg1"/>
                </a:solidFill>
                <a:latin typeface="+mj-lt"/>
              </a:rPr>
              <a:t> 1st Workshop on Open Science Practices for Software Engineering (</a:t>
            </a:r>
            <a:r>
              <a:rPr lang="en-GB" sz="1400" dirty="0" err="1">
                <a:solidFill>
                  <a:schemeClr val="bg1"/>
                </a:solidFill>
                <a:latin typeface="+mj-lt"/>
              </a:rPr>
              <a:t>OpenScienSE</a:t>
            </a:r>
            <a:r>
              <a:rPr lang="en-GB" sz="1400" dirty="0">
                <a:solidFill>
                  <a:schemeClr val="bg1"/>
                </a:solidFill>
                <a:latin typeface="+mj-lt"/>
              </a:rPr>
              <a:t> 2021)</a:t>
            </a: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502530-9650-47EA-A5AE-6FA00314AA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48" b="89950" l="3913" r="92630">
                        <a14:foregroundMark x1="4459" y1="54774" x2="18653" y2="60804"/>
                        <a14:foregroundMark x1="18653" y1="60804" x2="44313" y2="45226"/>
                        <a14:foregroundMark x1="44313" y1="45226" x2="62420" y2="52261"/>
                        <a14:foregroundMark x1="62420" y1="52261" x2="78344" y2="40201"/>
                        <a14:foregroundMark x1="78344" y1="40201" x2="85714" y2="42714"/>
                        <a14:foregroundMark x1="85714" y1="42714" x2="91447" y2="54774"/>
                        <a14:foregroundMark x1="91447" y1="54774" x2="92630" y2="54774"/>
                        <a14:foregroundMark x1="13194" y1="50754" x2="3913" y2="42714"/>
                      </a14:backgroundRemoval>
                    </a14:imgEffect>
                  </a14:imgLayer>
                </a14:imgProps>
              </a:ext>
            </a:extLst>
          </a:blip>
          <a:srcRect t="14514" b="19254"/>
          <a:stretch/>
        </p:blipFill>
        <p:spPr>
          <a:xfrm>
            <a:off x="838200" y="6259040"/>
            <a:ext cx="2728544" cy="32723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C9C34D-6133-4A0D-9C97-C43628C68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413" y="5442538"/>
            <a:ext cx="3163634" cy="10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6FF0DC0-818F-4F9E-AAA8-D8F71ADC73DD}"/>
              </a:ext>
            </a:extLst>
          </p:cNvPr>
          <p:cNvGrpSpPr/>
          <p:nvPr/>
        </p:nvGrpSpPr>
        <p:grpSpPr>
          <a:xfrm>
            <a:off x="9747721" y="607669"/>
            <a:ext cx="1954128" cy="2671076"/>
            <a:chOff x="9092813" y="1164324"/>
            <a:chExt cx="1954128" cy="26710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0A53EF-498D-47AF-A803-41AEF98CE060}"/>
                </a:ext>
              </a:extLst>
            </p:cNvPr>
            <p:cNvGrpSpPr/>
            <p:nvPr/>
          </p:nvGrpSpPr>
          <p:grpSpPr>
            <a:xfrm>
              <a:off x="9092813" y="1164324"/>
              <a:ext cx="1954128" cy="2671076"/>
              <a:chOff x="9092813" y="1164324"/>
              <a:chExt cx="1954128" cy="267107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A33F3AA-D2D1-4C5A-BA09-9D6796D2AE9A}"/>
                  </a:ext>
                </a:extLst>
              </p:cNvPr>
              <p:cNvSpPr/>
              <p:nvPr/>
            </p:nvSpPr>
            <p:spPr>
              <a:xfrm>
                <a:off x="9092813" y="1164324"/>
                <a:ext cx="1954128" cy="2671076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Scan to access the paper!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Content Placeholder 4" descr="Qr code&#10;&#10;Description automatically generated">
                <a:extLst>
                  <a:ext uri="{FF2B5EF4-FFF2-40B4-BE49-F238E27FC236}">
                    <a16:creationId xmlns:a16="http://schemas.microsoft.com/office/drawing/2014/main" id="{303ACD55-A2CD-4C70-A71B-BB91B4901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06363" y="1955800"/>
                <a:ext cx="1744448" cy="174444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pic>
          <p:nvPicPr>
            <p:cNvPr id="8" name="Picture 2" descr="Preview of your QR Code">
              <a:extLst>
                <a:ext uri="{FF2B5EF4-FFF2-40B4-BE49-F238E27FC236}">
                  <a16:creationId xmlns:a16="http://schemas.microsoft.com/office/drawing/2014/main" id="{30BE0AED-74D3-4C88-B1D0-A64FFFC1F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0476" y="2085189"/>
              <a:ext cx="1556222" cy="1556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01075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A53520C-A1A9-4191-99FD-5ED79CE475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0" b="10119"/>
          <a:stretch/>
        </p:blipFill>
        <p:spPr bwMode="auto">
          <a:xfrm>
            <a:off x="0" y="-177800"/>
            <a:ext cx="12262276" cy="703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1B65835-531E-431A-B35C-AF7E5B63A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827" y="50800"/>
            <a:ext cx="547016" cy="547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42A152-E2BE-4872-96F1-7D5B62BDB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71100">
            <a:off x="2638006" y="952238"/>
            <a:ext cx="993814" cy="993814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6612525-D499-48F4-9964-61ABFD438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113" y="2512890"/>
            <a:ext cx="720000" cy="72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7F752D9-94C9-460A-A42A-1A031E02B48A}"/>
              </a:ext>
            </a:extLst>
          </p:cNvPr>
          <p:cNvGrpSpPr/>
          <p:nvPr/>
        </p:nvGrpSpPr>
        <p:grpSpPr>
          <a:xfrm>
            <a:off x="4334032" y="3373102"/>
            <a:ext cx="902978" cy="911325"/>
            <a:chOff x="6364678" y="3789199"/>
            <a:chExt cx="1440000" cy="144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3A13D53-3524-4D07-BD82-C1C4855E1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4678" y="3789199"/>
              <a:ext cx="1440000" cy="144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AD88D9-1813-4514-81BA-6418470BBCEF}"/>
                </a:ext>
              </a:extLst>
            </p:cNvPr>
            <p:cNvSpPr txBox="1"/>
            <p:nvPr/>
          </p:nvSpPr>
          <p:spPr>
            <a:xfrm>
              <a:off x="6430432" y="4179499"/>
              <a:ext cx="889702" cy="360177"/>
            </a:xfrm>
            <a:prstGeom prst="rect">
              <a:avLst/>
            </a:prstGeom>
            <a:solidFill>
              <a:srgbClr val="CB5641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UML</a:t>
              </a:r>
              <a:endParaRPr lang="en-US" sz="1400" dirty="0" err="1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E8A52118-69DA-42DA-940B-D824EF4F40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0718" y="2273681"/>
            <a:ext cx="720000" cy="72000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49F47429-BBA8-432C-B09A-50D78958D5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6587" y="3347972"/>
            <a:ext cx="1088926" cy="1088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0B4BA1-9034-4F02-A457-2389FB14C0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31" y="4316768"/>
            <a:ext cx="960868" cy="96086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4DB148B-5A3C-4CF8-A087-3AB6F560D89C}"/>
              </a:ext>
            </a:extLst>
          </p:cNvPr>
          <p:cNvSpPr txBox="1"/>
          <p:nvPr/>
        </p:nvSpPr>
        <p:spPr>
          <a:xfrm>
            <a:off x="6735074" y="3361235"/>
            <a:ext cx="4877806" cy="13535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u="sng" dirty="0"/>
              <a:t>Software Artifacts</a:t>
            </a:r>
            <a:r>
              <a:rPr lang="en-GB" sz="1400" dirty="0"/>
              <a:t>:</a:t>
            </a:r>
            <a:r>
              <a:rPr lang="en-GB" sz="1400" i="1" dirty="0"/>
              <a:t> ”a[</a:t>
            </a:r>
            <a:r>
              <a:rPr lang="en-GB" sz="1400" i="1" dirty="0" err="1"/>
              <a:t>ny</a:t>
            </a:r>
            <a:r>
              <a:rPr lang="en-GB" sz="1400" i="1" dirty="0"/>
              <a:t>] </a:t>
            </a:r>
            <a:r>
              <a:rPr lang="en-GB" sz="1400" b="1" i="1" dirty="0"/>
              <a:t>digital object </a:t>
            </a:r>
            <a:r>
              <a:rPr lang="en-GB" sz="1400" i="1" dirty="0"/>
              <a:t>that was either </a:t>
            </a:r>
            <a:r>
              <a:rPr lang="en-GB" sz="1400" b="1" i="1" dirty="0"/>
              <a:t>created by the authors </a:t>
            </a:r>
            <a:r>
              <a:rPr lang="en-GB" sz="1400" i="1" dirty="0"/>
              <a:t>to be used as part of the study or </a:t>
            </a:r>
            <a:r>
              <a:rPr lang="en-GB" sz="1400" b="1" i="1" dirty="0"/>
              <a:t>generated by the experiment itself</a:t>
            </a:r>
            <a:r>
              <a:rPr lang="en-GB" sz="1400" i="1" dirty="0"/>
              <a:t>”</a:t>
            </a:r>
            <a:endParaRPr lang="en-US" sz="1050" i="1" dirty="0"/>
          </a:p>
          <a:p>
            <a:pPr algn="r"/>
            <a:endParaRPr lang="en-GB" sz="1050" i="1" dirty="0"/>
          </a:p>
          <a:p>
            <a:pPr algn="r"/>
            <a:r>
              <a:rPr lang="en-GB" sz="1050" i="1" dirty="0"/>
              <a:t>	Association for Computing Machinery. Artifact Review and Badging Version 1.1 - Aug. 24, 2020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4ABAC64-6063-42E6-91CC-6F14D93CE2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691393" flipH="1">
            <a:off x="1927299" y="3112832"/>
            <a:ext cx="1030891" cy="103089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190C2C7-FED6-473C-A4D0-F44ED0F55E75}"/>
              </a:ext>
            </a:extLst>
          </p:cNvPr>
          <p:cNvSpPr txBox="1"/>
          <p:nvPr/>
        </p:nvSpPr>
        <p:spPr>
          <a:xfrm>
            <a:off x="-76200" y="6577654"/>
            <a:ext cx="2676337" cy="2616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100" i="1" dirty="0">
                <a:solidFill>
                  <a:schemeClr val="bg1"/>
                </a:solidFill>
              </a:rPr>
              <a:t>Images from </a:t>
            </a:r>
            <a:r>
              <a:rPr lang="en-GB" sz="1100" i="1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</a:t>
            </a:r>
            <a:endParaRPr lang="en-GB" sz="1100" i="1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643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8629E-18 -2.59259E-6 L -0.03229 0.07662 C -0.03984 0.09236 -0.04531 0.11736 -0.0487 0.14653 C -0.05234 0.17871 -0.05247 0.2051 -0.05026 0.225 L -0.03841 0.31922 " pathEditMode="relative" rAng="6120000" ptsTypes="AAAAA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8" y="153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7994E-17 -2.59259E-6 C 0.00039 -0.1449 0.06185 -0.26319 0.13828 -0.26319 C 0.21445 -0.26319 0.27656 -0.1449 0.27656 0.00116 C 0.27643 0.1463 0.21458 0.26412 0.13815 0.26412 C 0.06185 0.26412 1.47994E-17 0.1463 1.47994E-17 -2.59259E-6 Z " pathEditMode="relative" rAng="16200000" ptsTypes="AAAAA">
                                      <p:cBhvr>
                                        <p:cTn id="1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28" y="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1">
            <a:extLst>
              <a:ext uri="{FF2B5EF4-FFF2-40B4-BE49-F238E27FC236}">
                <a16:creationId xmlns:a16="http://schemas.microsoft.com/office/drawing/2014/main" id="{03CFE0D3-F7A4-48E9-9869-B2099449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47675"/>
            <a:ext cx="6877050" cy="639763"/>
          </a:xfrm>
        </p:spPr>
        <p:txBody>
          <a:bodyPr/>
          <a:lstStyle/>
          <a:p>
            <a:r>
              <a:rPr lang="en-GB" dirty="0"/>
              <a:t>Research Artifacts</a:t>
            </a:r>
            <a:endParaRPr lang="pt-BR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EDFE0C3-1392-465B-9238-783A97063A9D}"/>
              </a:ext>
            </a:extLst>
          </p:cNvPr>
          <p:cNvGrpSpPr/>
          <p:nvPr/>
        </p:nvGrpSpPr>
        <p:grpSpPr>
          <a:xfrm>
            <a:off x="7765523" y="2061024"/>
            <a:ext cx="3958798" cy="3701147"/>
            <a:chOff x="7841317" y="2061024"/>
            <a:chExt cx="3958797" cy="370114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9C71FD3-5F48-496F-A51E-EEF71196B3F7}"/>
                </a:ext>
              </a:extLst>
            </p:cNvPr>
            <p:cNvSpPr/>
            <p:nvPr/>
          </p:nvSpPr>
          <p:spPr>
            <a:xfrm>
              <a:off x="7841317" y="2061024"/>
              <a:ext cx="3958797" cy="370114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anchor="b">
              <a:noAutofit/>
            </a:bodyPr>
            <a:lstStyle/>
            <a:p>
              <a:pPr algn="ctr"/>
              <a:endParaRPr lang="en-US" sz="2000" i="1" dirty="0">
                <a:latin typeface="LinLibertineTI"/>
              </a:endParaRPr>
            </a:p>
            <a:p>
              <a:pPr algn="ctr"/>
              <a:endParaRPr lang="en-US" sz="2000" i="1" dirty="0">
                <a:latin typeface="LinLibertineTI"/>
              </a:endParaRPr>
            </a:p>
            <a:p>
              <a:pPr algn="ctr"/>
              <a:endParaRPr lang="en-US" sz="2000" i="1" dirty="0">
                <a:latin typeface="LinLibertineTI"/>
              </a:endParaRPr>
            </a:p>
            <a:p>
              <a:pPr algn="ctr"/>
              <a:endParaRPr lang="en-US" sz="2000" i="1" dirty="0">
                <a:latin typeface="LinLibertineTI"/>
              </a:endParaRPr>
            </a:p>
            <a:p>
              <a:pPr algn="ctr"/>
              <a:endParaRPr lang="en-US" sz="2000" i="1" dirty="0">
                <a:latin typeface="LinLibertineTI"/>
              </a:endParaRPr>
            </a:p>
            <a:p>
              <a:pPr algn="ctr"/>
              <a:endParaRPr lang="en-US" sz="2000" i="1" dirty="0">
                <a:latin typeface="LinLibertineTI"/>
              </a:endParaRPr>
            </a:p>
            <a:p>
              <a:pPr algn="ctr"/>
              <a:endParaRPr lang="en-US" sz="2000" i="1" dirty="0">
                <a:latin typeface="LinLibertineTI"/>
              </a:endParaRPr>
            </a:p>
            <a:p>
              <a:pPr algn="ctr"/>
              <a:r>
                <a:rPr lang="en-US" sz="2000" i="1" dirty="0">
                  <a:latin typeface="LinLibertineTI"/>
                </a:rPr>
                <a:t>“foster replicability and reusability” </a:t>
              </a:r>
            </a:p>
            <a:p>
              <a:pPr algn="ctr"/>
              <a:endParaRPr lang="en-GB" sz="1100" i="1" dirty="0">
                <a:effectLst/>
              </a:endParaRPr>
            </a:p>
            <a:p>
              <a:pPr algn="r"/>
              <a:r>
                <a:rPr lang="en-GB" sz="1100" i="1" dirty="0">
                  <a:effectLst/>
                </a:rPr>
                <a:t>R. </a:t>
              </a:r>
              <a:r>
                <a:rPr lang="en-GB" sz="1100" i="1" dirty="0" err="1">
                  <a:effectLst/>
                </a:rPr>
                <a:t>Heumüller</a:t>
              </a:r>
              <a:r>
                <a:rPr lang="en-GB" sz="1100" i="1" dirty="0">
                  <a:effectLst/>
                </a:rPr>
                <a:t>, et. al, ‘Publish or perish, but do not forget your software artifacts’, </a:t>
              </a:r>
              <a:r>
                <a:rPr lang="en-GB" sz="1100" i="1" dirty="0" err="1">
                  <a:effectLst/>
                </a:rPr>
                <a:t>Empir</a:t>
              </a:r>
              <a:r>
                <a:rPr lang="en-GB" sz="1100" i="1" dirty="0">
                  <a:effectLst/>
                </a:rPr>
                <a:t> Software </a:t>
              </a:r>
              <a:r>
                <a:rPr lang="en-GB" sz="1100" i="1" dirty="0" err="1">
                  <a:effectLst/>
                </a:rPr>
                <a:t>Eng</a:t>
              </a:r>
              <a:r>
                <a:rPr lang="en-GB" sz="1100" i="1" dirty="0">
                  <a:effectLst/>
                </a:rPr>
                <a:t>, 2020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B14C867-CB88-46BE-AFDB-3D1CC80F4F21}"/>
                </a:ext>
              </a:extLst>
            </p:cNvPr>
            <p:cNvGrpSpPr/>
            <p:nvPr/>
          </p:nvGrpSpPr>
          <p:grpSpPr>
            <a:xfrm>
              <a:off x="8254263" y="2357957"/>
              <a:ext cx="3094919" cy="1974736"/>
              <a:chOff x="7979521" y="2151982"/>
              <a:chExt cx="3094919" cy="197473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2D6BFD2-4A96-4FF7-A2AC-6554610FC1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6648" y="2656426"/>
                <a:ext cx="1007792" cy="100779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2CBD2CF-0DEA-403D-A6B9-85F792428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9521" y="3268426"/>
                <a:ext cx="858292" cy="85829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2616903-2C46-43A8-86EE-0E912CB12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2312" y="3268426"/>
                <a:ext cx="858292" cy="858292"/>
              </a:xfrm>
              <a:prstGeom prst="rect">
                <a:avLst/>
              </a:prstGeom>
            </p:spPr>
          </p:pic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0F99387-D5C0-40CA-BE0E-756DEE393F5E}"/>
                  </a:ext>
                </a:extLst>
              </p:cNvPr>
              <p:cNvGrpSpPr/>
              <p:nvPr/>
            </p:nvGrpSpPr>
            <p:grpSpPr>
              <a:xfrm>
                <a:off x="8510917" y="2151982"/>
                <a:ext cx="858292" cy="933590"/>
                <a:chOff x="7867501" y="2151982"/>
                <a:chExt cx="858292" cy="933590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054EFB8A-E3F3-4985-924A-845A521A20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67501" y="2227280"/>
                  <a:ext cx="858292" cy="858292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97577C9-6F25-4CDE-81E7-B561206867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94766" y="2151982"/>
                  <a:ext cx="603760" cy="60376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6B60E8-BBC9-4777-A517-776DD09851E9}"/>
              </a:ext>
            </a:extLst>
          </p:cNvPr>
          <p:cNvGrpSpPr/>
          <p:nvPr/>
        </p:nvGrpSpPr>
        <p:grpSpPr>
          <a:xfrm>
            <a:off x="3739988" y="2061024"/>
            <a:ext cx="3859490" cy="3701147"/>
            <a:chOff x="3740635" y="2061024"/>
            <a:chExt cx="4009784" cy="370114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98599BE-8619-4359-AAE0-9D95D209CAF2}"/>
                </a:ext>
              </a:extLst>
            </p:cNvPr>
            <p:cNvSpPr/>
            <p:nvPr/>
          </p:nvSpPr>
          <p:spPr>
            <a:xfrm>
              <a:off x="3740635" y="2061024"/>
              <a:ext cx="4009784" cy="370114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anchor="b">
              <a:noAutofit/>
            </a:bodyPr>
            <a:lstStyle/>
            <a:p>
              <a:pPr algn="ctr"/>
              <a:endParaRPr lang="en-US" sz="2000" i="1" dirty="0">
                <a:latin typeface="LinLibertineTI"/>
              </a:endParaRPr>
            </a:p>
            <a:p>
              <a:pPr algn="ctr"/>
              <a:endParaRPr lang="en-US" sz="2000" i="1" dirty="0">
                <a:latin typeface="LinLibertineTI"/>
              </a:endParaRPr>
            </a:p>
            <a:p>
              <a:pPr algn="ctr"/>
              <a:endParaRPr lang="en-US" sz="2000" i="1" dirty="0">
                <a:latin typeface="LinLibertineTI"/>
              </a:endParaRPr>
            </a:p>
            <a:p>
              <a:pPr algn="ctr"/>
              <a:endParaRPr lang="en-US" sz="2000" i="1" dirty="0">
                <a:latin typeface="LinLibertineTI"/>
              </a:endParaRPr>
            </a:p>
            <a:p>
              <a:pPr algn="ctr"/>
              <a:endParaRPr lang="en-US" sz="2000" i="1" dirty="0">
                <a:latin typeface="LinLibertineTI"/>
              </a:endParaRPr>
            </a:p>
            <a:p>
              <a:pPr algn="ctr"/>
              <a:endParaRPr lang="en-US" sz="2000" i="1" dirty="0">
                <a:latin typeface="LinLibertineTI"/>
              </a:endParaRPr>
            </a:p>
            <a:p>
              <a:pPr algn="ctr"/>
              <a:endParaRPr lang="en-US" sz="2000" i="1" dirty="0">
                <a:latin typeface="LinLibertineTI"/>
              </a:endParaRPr>
            </a:p>
            <a:p>
              <a:pPr algn="ctr"/>
              <a:endParaRPr lang="en-US" sz="2000" i="1" dirty="0">
                <a:latin typeface="LinLibertineTI"/>
              </a:endParaRPr>
            </a:p>
            <a:p>
              <a:pPr algn="ctr"/>
              <a:r>
                <a:rPr lang="en-US" sz="2000" i="1" dirty="0">
                  <a:latin typeface="LinLibertineTI"/>
                </a:rPr>
                <a:t>“</a:t>
              </a:r>
              <a:r>
                <a:rPr lang="en-GB" sz="2000" i="1" dirty="0">
                  <a:latin typeface="LinLibertineTI"/>
                </a:rPr>
                <a:t>citation advantage</a:t>
              </a:r>
              <a:r>
                <a:rPr lang="en-US" sz="2000" i="1" dirty="0">
                  <a:latin typeface="LinLibertineTI"/>
                </a:rPr>
                <a:t>” </a:t>
              </a:r>
            </a:p>
            <a:p>
              <a:pPr algn="r"/>
              <a:endParaRPr lang="pt-BR" sz="1100" i="1" dirty="0">
                <a:effectLst/>
              </a:endParaRPr>
            </a:p>
            <a:p>
              <a:pPr algn="r"/>
              <a:r>
                <a:rPr lang="pt-BR" sz="1100" i="1" dirty="0">
                  <a:effectLst/>
                </a:rPr>
                <a:t>G. </a:t>
              </a:r>
              <a:r>
                <a:rPr lang="pt-BR" sz="1100" i="1" dirty="0" err="1">
                  <a:effectLst/>
                </a:rPr>
                <a:t>Colavizza</a:t>
              </a:r>
              <a:r>
                <a:rPr lang="pt-BR" sz="1100" i="1" dirty="0">
                  <a:effectLst/>
                </a:rPr>
                <a:t>, et. </a:t>
              </a:r>
              <a:r>
                <a:rPr lang="pt-BR" sz="1100" i="1" dirty="0"/>
                <a:t>al</a:t>
              </a:r>
              <a:r>
                <a:rPr lang="pt-BR" sz="1100" i="1" dirty="0">
                  <a:effectLst/>
                </a:rPr>
                <a:t>, ‘The </a:t>
              </a:r>
              <a:r>
                <a:rPr lang="pt-BR" sz="1100" i="1" dirty="0" err="1">
                  <a:effectLst/>
                </a:rPr>
                <a:t>citation</a:t>
              </a:r>
              <a:r>
                <a:rPr lang="pt-BR" sz="1100" i="1" dirty="0">
                  <a:effectLst/>
                </a:rPr>
                <a:t> </a:t>
              </a:r>
              <a:r>
                <a:rPr lang="pt-BR" sz="1100" i="1" dirty="0" err="1">
                  <a:effectLst/>
                </a:rPr>
                <a:t>advantage</a:t>
              </a:r>
              <a:r>
                <a:rPr lang="pt-BR" sz="1100" i="1" dirty="0">
                  <a:effectLst/>
                </a:rPr>
                <a:t> </a:t>
              </a:r>
              <a:r>
                <a:rPr lang="pt-BR" sz="1100" i="1" dirty="0" err="1">
                  <a:effectLst/>
                </a:rPr>
                <a:t>of</a:t>
              </a:r>
              <a:r>
                <a:rPr lang="pt-BR" sz="1100" i="1" dirty="0">
                  <a:effectLst/>
                </a:rPr>
                <a:t> </a:t>
              </a:r>
              <a:r>
                <a:rPr lang="pt-BR" sz="1100" i="1" dirty="0" err="1">
                  <a:effectLst/>
                </a:rPr>
                <a:t>linking</a:t>
              </a:r>
              <a:r>
                <a:rPr lang="pt-BR" sz="1100" i="1" dirty="0">
                  <a:effectLst/>
                </a:rPr>
                <a:t> </a:t>
              </a:r>
              <a:r>
                <a:rPr lang="pt-BR" sz="1100" i="1" dirty="0" err="1">
                  <a:effectLst/>
                </a:rPr>
                <a:t>publications</a:t>
              </a:r>
              <a:r>
                <a:rPr lang="pt-BR" sz="1100" i="1" dirty="0">
                  <a:effectLst/>
                </a:rPr>
                <a:t> </a:t>
              </a:r>
              <a:r>
                <a:rPr lang="pt-BR" sz="1100" i="1" dirty="0" err="1">
                  <a:effectLst/>
                </a:rPr>
                <a:t>to</a:t>
              </a:r>
              <a:r>
                <a:rPr lang="pt-BR" sz="1100" i="1" dirty="0">
                  <a:effectLst/>
                </a:rPr>
                <a:t> </a:t>
              </a:r>
              <a:r>
                <a:rPr lang="pt-BR" sz="1100" i="1" dirty="0" err="1">
                  <a:effectLst/>
                </a:rPr>
                <a:t>research</a:t>
              </a:r>
              <a:r>
                <a:rPr lang="pt-BR" sz="1100" i="1" dirty="0">
                  <a:effectLst/>
                </a:rPr>
                <a:t> data’, </a:t>
              </a:r>
              <a:r>
                <a:rPr lang="pt-BR" sz="1100" i="1" dirty="0" err="1">
                  <a:effectLst/>
                </a:rPr>
                <a:t>PLoS</a:t>
              </a:r>
              <a:r>
                <a:rPr lang="pt-BR" sz="1100" i="1" dirty="0">
                  <a:effectLst/>
                </a:rPr>
                <a:t> ONE, 2020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5E63027-4080-4C9C-8987-9C8A368FA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76" t="-1" r="1" b="588"/>
            <a:stretch/>
          </p:blipFill>
          <p:spPr>
            <a:xfrm>
              <a:off x="3984247" y="2302922"/>
              <a:ext cx="3522560" cy="208480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51A4CF-7771-48D4-8227-80D9FB450692}"/>
              </a:ext>
            </a:extLst>
          </p:cNvPr>
          <p:cNvGrpSpPr/>
          <p:nvPr/>
        </p:nvGrpSpPr>
        <p:grpSpPr>
          <a:xfrm>
            <a:off x="467681" y="2061025"/>
            <a:ext cx="3106262" cy="3701148"/>
            <a:chOff x="543475" y="2061025"/>
            <a:chExt cx="3106262" cy="370114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2A5BA4F-ECA8-49E3-AB3D-0A83F75B61D4}"/>
                </a:ext>
              </a:extLst>
            </p:cNvPr>
            <p:cNvSpPr/>
            <p:nvPr/>
          </p:nvSpPr>
          <p:spPr>
            <a:xfrm>
              <a:off x="543475" y="2061025"/>
              <a:ext cx="3106262" cy="370114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anchor="b">
              <a:noAutofit/>
            </a:bodyPr>
            <a:lstStyle/>
            <a:p>
              <a:pPr algn="ctr"/>
              <a:endParaRPr lang="en-US" sz="2000" i="1" dirty="0">
                <a:latin typeface="LinLibertineTI"/>
              </a:endParaRPr>
            </a:p>
            <a:p>
              <a:pPr algn="ctr"/>
              <a:endParaRPr lang="en-US" sz="2000" i="1" dirty="0">
                <a:latin typeface="LinLibertineTI"/>
              </a:endParaRPr>
            </a:p>
            <a:p>
              <a:pPr algn="ctr"/>
              <a:endParaRPr lang="en-US" sz="2000" i="1" dirty="0">
                <a:latin typeface="LinLibertineTI"/>
              </a:endParaRPr>
            </a:p>
            <a:p>
              <a:pPr algn="ctr"/>
              <a:endParaRPr lang="en-US" sz="2000" i="1" dirty="0">
                <a:latin typeface="LinLibertineTI"/>
              </a:endParaRPr>
            </a:p>
            <a:p>
              <a:pPr algn="ctr"/>
              <a:endParaRPr lang="en-US" sz="2000" i="1" dirty="0">
                <a:latin typeface="LinLibertineTI"/>
              </a:endParaRPr>
            </a:p>
            <a:p>
              <a:pPr algn="ctr"/>
              <a:endParaRPr lang="en-US" sz="2000" i="1" dirty="0">
                <a:latin typeface="LinLibertineTI"/>
              </a:endParaRPr>
            </a:p>
            <a:p>
              <a:pPr algn="ctr"/>
              <a:endParaRPr lang="en-US" sz="2000" i="1" dirty="0">
                <a:latin typeface="LinLibertineTI"/>
              </a:endParaRPr>
            </a:p>
            <a:p>
              <a:pPr algn="ctr"/>
              <a:r>
                <a:rPr lang="en-US" sz="2000" i="1" dirty="0">
                  <a:latin typeface="LinLibertineTI"/>
                </a:rPr>
                <a:t>“validation of claims and result”</a:t>
              </a:r>
              <a:endParaRPr lang="en-US" sz="1000" i="1" dirty="0"/>
            </a:p>
            <a:p>
              <a:pPr algn="r"/>
              <a:endParaRPr lang="en-US" sz="1100" i="1" dirty="0"/>
            </a:p>
            <a:p>
              <a:pPr algn="r"/>
              <a:r>
                <a:rPr lang="en-US" sz="1100" i="1" dirty="0"/>
                <a:t>B. Hermann, et. al, ‘Community expectations for research artifacts and evaluation processes’, in ESEC/FSE 2020</a:t>
              </a:r>
              <a:endParaRPr lang="en-US" sz="1100" i="1" dirty="0">
                <a:effectLst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99E71D0-65F3-44C9-8946-3AF668E6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444" y="2509062"/>
              <a:ext cx="1545528" cy="154552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97A3028-84CE-48B8-AF77-A7752D18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7334" y="2753289"/>
              <a:ext cx="1059632" cy="105963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50C7D-7C04-4A72-A37E-97D0A4182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A92BD63-9044-40D4-BE2F-9022452037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t-BR"/>
              <a:t>@damascenodiego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400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89B0-4B76-4376-8B36-6E5A2C7F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927823" cy="640080"/>
          </a:xfrm>
        </p:spPr>
        <p:txBody>
          <a:bodyPr>
            <a:normAutofit fontScale="90000"/>
          </a:bodyPr>
          <a:lstStyle/>
          <a:p>
            <a:r>
              <a:rPr lang="en-GB" dirty="0"/>
              <a:t>Artifact Evaluation Committee (AEC) in Software Engineering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1CF0-1B17-4F45-B67A-AC20C906DF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5087896" cy="3518365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000" b="0" i="0" u="none" strike="noStrike" baseline="0" dirty="0">
                <a:latin typeface="LinLibertineT"/>
              </a:rPr>
              <a:t>First pilot: ESEC/FSE 2011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000" b="0" i="0" u="none" strike="noStrike" baseline="0" dirty="0">
                <a:latin typeface="LinLibertineT"/>
              </a:rPr>
              <a:t>Authors encouraged to </a:t>
            </a:r>
            <a:r>
              <a:rPr lang="en-GB" sz="2000" b="1" i="0" u="none" strike="noStrike" baseline="0" dirty="0">
                <a:latin typeface="LinLibertineT"/>
              </a:rPr>
              <a:t>share their data</a:t>
            </a:r>
            <a:r>
              <a:rPr lang="en-GB" sz="2000" b="0" i="0" u="none" strike="noStrike" baseline="0" dirty="0">
                <a:latin typeface="LinLibertineT"/>
              </a:rPr>
              <a:t> in a </a:t>
            </a:r>
            <a:r>
              <a:rPr lang="en-GB" sz="2000" b="1" i="0" u="none" strike="noStrike" baseline="0" dirty="0">
                <a:latin typeface="LinLibertineT"/>
              </a:rPr>
              <a:t>replication package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2000" b="0" i="0" u="none" strike="noStrike" baseline="0" dirty="0">
                <a:latin typeface="LinLibertineT"/>
              </a:rPr>
              <a:t>If an artifact is </a:t>
            </a:r>
            <a:r>
              <a:rPr lang="en-GB" sz="2000" b="1" i="0" u="none" strike="noStrike" baseline="0" dirty="0">
                <a:latin typeface="LinLibertineT"/>
              </a:rPr>
              <a:t>successfully evaluated, </a:t>
            </a:r>
            <a:r>
              <a:rPr lang="en-GB" sz="2000" b="0" i="0" u="none" strike="noStrike" baseline="0" dirty="0">
                <a:latin typeface="LinLibertineT"/>
              </a:rPr>
              <a:t>the associated </a:t>
            </a:r>
            <a:r>
              <a:rPr lang="en-GB" sz="2000" b="1" i="0" u="none" strike="noStrike" baseline="0" dirty="0">
                <a:latin typeface="LinLibertineT"/>
              </a:rPr>
              <a:t>publication </a:t>
            </a:r>
            <a:r>
              <a:rPr lang="en-GB" sz="2000" i="0" u="none" strike="noStrike" baseline="0" dirty="0">
                <a:latin typeface="LinLibertineT"/>
              </a:rPr>
              <a:t>can </a:t>
            </a:r>
            <a:r>
              <a:rPr lang="en-GB" sz="2000" b="0" i="0" u="none" strike="noStrike" baseline="0" dirty="0">
                <a:latin typeface="LinLibertineT"/>
              </a:rPr>
              <a:t>receive a </a:t>
            </a:r>
            <a:r>
              <a:rPr lang="en-GB" sz="2000" b="1" i="0" u="none" strike="noStrike" baseline="0" dirty="0">
                <a:latin typeface="LinLibertineT"/>
              </a:rPr>
              <a:t>badge</a:t>
            </a:r>
          </a:p>
        </p:txBody>
      </p:sp>
      <p:pic>
        <p:nvPicPr>
          <p:cNvPr id="10" name="Picture 2" descr="Image result for icse software engineering 2019">
            <a:extLst>
              <a:ext uri="{FF2B5EF4-FFF2-40B4-BE49-F238E27FC236}">
                <a16:creationId xmlns:a16="http://schemas.microsoft.com/office/drawing/2014/main" id="{A0C4C8F5-C6B1-485B-B719-C6A9547AF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906" y="1451907"/>
            <a:ext cx="2812620" cy="11975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2011.esec-fse.org/sites/esec-fse.org/files/ESECFSE2011-banner.jpg">
            <a:extLst>
              <a:ext uri="{FF2B5EF4-FFF2-40B4-BE49-F238E27FC236}">
                <a16:creationId xmlns:a16="http://schemas.microsoft.com/office/drawing/2014/main" id="{BCB7DBE0-8258-4182-93B2-1BB2729D7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05"/>
          <a:stretch/>
        </p:blipFill>
        <p:spPr bwMode="auto">
          <a:xfrm>
            <a:off x="5965198" y="1332221"/>
            <a:ext cx="2406728" cy="11975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s://encrypted-tbn0.gstatic.com/images?q=tbn:ANd9GcTagMKRcFkiNCmoXdqCqoZjDUk_w0zRzzzJYw&amp;usqp=CAU">
            <a:extLst>
              <a:ext uri="{FF2B5EF4-FFF2-40B4-BE49-F238E27FC236}">
                <a16:creationId xmlns:a16="http://schemas.microsoft.com/office/drawing/2014/main" id="{FF3DCFA9-0F21-423C-A301-EC9160D79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564" y="2768630"/>
            <a:ext cx="1374466" cy="20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D479E3-6FD0-4A79-B20D-5C1784A5B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254" y="3122601"/>
            <a:ext cx="2054422" cy="10656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BC64E9-C9BB-4F00-8588-1E04F62A4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610" y="4438486"/>
            <a:ext cx="1362120" cy="1512614"/>
          </a:xfrm>
          <a:prstGeom prst="rect">
            <a:avLst/>
          </a:prstGeom>
        </p:spPr>
      </p:pic>
      <p:pic>
        <p:nvPicPr>
          <p:cNvPr id="7172" name="Picture 4" descr="Image">
            <a:extLst>
              <a:ext uri="{FF2B5EF4-FFF2-40B4-BE49-F238E27FC236}">
                <a16:creationId xmlns:a16="http://schemas.microsoft.com/office/drawing/2014/main" id="{5D310B49-8F79-4B53-8E05-09AD29E17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00" b="97250" l="4500" r="95750">
                        <a14:foregroundMark x1="62000" y1="15000" x2="22750" y2="34000"/>
                        <a14:foregroundMark x1="22750" y1="34000" x2="33250" y2="93250"/>
                        <a14:foregroundMark x1="33250" y1="93250" x2="70500" y2="87000"/>
                        <a14:foregroundMark x1="70500" y1="87000" x2="80500" y2="47250"/>
                        <a14:foregroundMark x1="80500" y1="47250" x2="42000" y2="40250"/>
                        <a14:foregroundMark x1="42000" y1="40250" x2="38000" y2="52000"/>
                        <a14:foregroundMark x1="49000" y1="44000" x2="17500" y2="65000"/>
                        <a14:foregroundMark x1="17500" y1="65000" x2="19750" y2="70250"/>
                        <a14:foregroundMark x1="17000" y1="60750" x2="38000" y2="42500"/>
                        <a14:foregroundMark x1="37250" y1="39000" x2="30750" y2="38250"/>
                        <a14:foregroundMark x1="27750" y1="39000" x2="22750" y2="42500"/>
                        <a14:foregroundMark x1="17000" y1="46250" x2="14000" y2="50500"/>
                        <a14:foregroundMark x1="13250" y1="51250" x2="33750" y2="61500"/>
                        <a14:foregroundMark x1="79500" y1="25750" x2="95750" y2="65750"/>
                        <a14:foregroundMark x1="95750" y1="65750" x2="89500" y2="70250"/>
                        <a14:foregroundMark x1="85250" y1="28750" x2="86000" y2="70250"/>
                        <a14:foregroundMark x1="73500" y1="17250" x2="25750" y2="11000"/>
                        <a14:foregroundMark x1="25750" y1="11000" x2="25000" y2="11250"/>
                        <a14:foregroundMark x1="7500" y1="39000" x2="4500" y2="58500"/>
                        <a14:foregroundMark x1="54750" y1="53500" x2="38000" y2="56250"/>
                        <a14:foregroundMark x1="57000" y1="12750" x2="49750" y2="8500"/>
                        <a14:foregroundMark x1="62000" y1="7000" x2="35000" y2="9750"/>
                        <a14:foregroundMark x1="49000" y1="4750" x2="50250" y2="2000"/>
                        <a14:foregroundMark x1="46750" y1="2500" x2="27000" y2="27250"/>
                        <a14:foregroundMark x1="48250" y1="97250" x2="53250" y2="9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226" y="3156577"/>
            <a:ext cx="1491572" cy="149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F2309A26-9551-467E-B537-4B6584DE4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906" y="5114262"/>
            <a:ext cx="2213628" cy="89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A305C43-D473-446B-989B-F6714ECDCE62}"/>
              </a:ext>
            </a:extLst>
          </p:cNvPr>
          <p:cNvGrpSpPr/>
          <p:nvPr/>
        </p:nvGrpSpPr>
        <p:grpSpPr>
          <a:xfrm>
            <a:off x="1088311" y="4685322"/>
            <a:ext cx="3990264" cy="1518630"/>
            <a:chOff x="-249790" y="5416779"/>
            <a:chExt cx="3359027" cy="1278392"/>
          </a:xfrm>
          <a:solidFill>
            <a:schemeClr val="bg1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BA92643-6C42-4736-9928-E93F559BF1B5}"/>
                </a:ext>
              </a:extLst>
            </p:cNvPr>
            <p:cNvSpPr/>
            <p:nvPr/>
          </p:nvSpPr>
          <p:spPr>
            <a:xfrm>
              <a:off x="-249790" y="5416779"/>
              <a:ext cx="3359027" cy="12783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anchor="b">
              <a:noAutofit/>
            </a:bodyPr>
            <a:lstStyle/>
            <a:p>
              <a:pPr algn="ctr"/>
              <a:r>
                <a:rPr lang="en-US" sz="1400" dirty="0"/>
                <a:t>ACM. Artifact Review and Badging Version 1.1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92C39C2-B549-4B25-A025-61B6C8496A57}"/>
                </a:ext>
              </a:extLst>
            </p:cNvPr>
            <p:cNvGrpSpPr/>
            <p:nvPr/>
          </p:nvGrpSpPr>
          <p:grpSpPr>
            <a:xfrm>
              <a:off x="205710" y="5521821"/>
              <a:ext cx="2483541" cy="826510"/>
              <a:chOff x="179792" y="5521821"/>
              <a:chExt cx="2483541" cy="826510"/>
            </a:xfrm>
            <a:grpFill/>
          </p:grpSpPr>
          <p:pic>
            <p:nvPicPr>
              <p:cNvPr id="23" name="Picture 6" descr="https://www.acm.org/binaries/content/gallery/acm/publications/artifact-review-v1_1-badges/artifacts_available_v1_1.png">
                <a:extLst>
                  <a:ext uri="{FF2B5EF4-FFF2-40B4-BE49-F238E27FC236}">
                    <a16:creationId xmlns:a16="http://schemas.microsoft.com/office/drawing/2014/main" id="{7A82EC6C-97D1-4A17-92EA-C72FBFD3BF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792" y="5521821"/>
                <a:ext cx="830906" cy="826510"/>
              </a:xfrm>
              <a:prstGeom prst="rect">
                <a:avLst/>
              </a:prstGeom>
              <a:grpFill/>
            </p:spPr>
          </p:pic>
          <p:pic>
            <p:nvPicPr>
              <p:cNvPr id="24" name="Picture 8" descr="https://www.acm.org/binaries/content/gallery/acm/publications/artifact-review-v1_1-badges/artifacts_evaluated_functional_v1_1.png">
                <a:extLst>
                  <a:ext uri="{FF2B5EF4-FFF2-40B4-BE49-F238E27FC236}">
                    <a16:creationId xmlns:a16="http://schemas.microsoft.com/office/drawing/2014/main" id="{64DBB71F-9ABC-49C3-ACF0-FAA186B658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6110" y="5521821"/>
                <a:ext cx="830906" cy="826510"/>
              </a:xfrm>
              <a:prstGeom prst="rect">
                <a:avLst/>
              </a:prstGeom>
              <a:grpFill/>
            </p:spPr>
          </p:pic>
          <p:pic>
            <p:nvPicPr>
              <p:cNvPr id="25" name="Picture 10" descr="https://www.acm.org/binaries/content/gallery/acm/publications/artifact-review-v1_1-badges/artifacts_evaluated_reusable_v1_1.png">
                <a:extLst>
                  <a:ext uri="{FF2B5EF4-FFF2-40B4-BE49-F238E27FC236}">
                    <a16:creationId xmlns:a16="http://schemas.microsoft.com/office/drawing/2014/main" id="{60205903-817E-428D-80F4-250D3DFF59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2428" y="5521821"/>
                <a:ext cx="830905" cy="826510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90DB3-EA60-4A84-B0F0-3D1EB94189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7B97C28-4364-4BFD-80A2-D86B822832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t-BR" dirty="0"/>
              <a:t>@damascenodiego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8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4812F9F-FFB9-4C13-B0C3-8BAFFDDC8EFB}"/>
              </a:ext>
            </a:extLst>
          </p:cNvPr>
          <p:cNvSpPr/>
          <p:nvPr/>
        </p:nvSpPr>
        <p:spPr>
          <a:xfrm>
            <a:off x="5314949" y="2211126"/>
            <a:ext cx="6185397" cy="29308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anchor="b">
            <a:noAutofit/>
          </a:bodyPr>
          <a:lstStyle/>
          <a:p>
            <a:pPr algn="r"/>
            <a:r>
              <a:rPr lang="en-US" sz="1050" i="1" dirty="0"/>
              <a:t>		B. Hermann, et. al, ‘Community expectations for research artifacts and evaluation processes’, in ESEC/FSE 2020</a:t>
            </a:r>
            <a:endParaRPr lang="en-US" sz="1050" i="1" dirty="0"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B89B0-4B76-4376-8B36-6E5A2C7FF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1E540-3F5F-4DA0-B000-9944D42E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996" y="2445760"/>
            <a:ext cx="5400000" cy="1141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715B60-6B19-4371-AA13-F74B1882C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996" y="3735548"/>
            <a:ext cx="5400000" cy="7001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29ECB2-08E6-4A2B-BB38-6E90340717AC}"/>
              </a:ext>
            </a:extLst>
          </p:cNvPr>
          <p:cNvSpPr/>
          <p:nvPr/>
        </p:nvSpPr>
        <p:spPr>
          <a:xfrm>
            <a:off x="7497708" y="2521446"/>
            <a:ext cx="1109397" cy="279340"/>
          </a:xfrm>
          <a:prstGeom prst="rect">
            <a:avLst/>
          </a:prstGeom>
          <a:solidFill>
            <a:srgbClr val="E3000B">
              <a:alpha val="3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98CF3-670A-4F15-AF3C-C1883F15617D}"/>
              </a:ext>
            </a:extLst>
          </p:cNvPr>
          <p:cNvSpPr/>
          <p:nvPr/>
        </p:nvSpPr>
        <p:spPr>
          <a:xfrm>
            <a:off x="5774412" y="2800786"/>
            <a:ext cx="1440160" cy="279340"/>
          </a:xfrm>
          <a:prstGeom prst="rect">
            <a:avLst/>
          </a:prstGeom>
          <a:solidFill>
            <a:srgbClr val="E3000B">
              <a:alpha val="3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51D602-32BA-45DC-A3E1-613BA2E5ACBC}"/>
              </a:ext>
            </a:extLst>
          </p:cNvPr>
          <p:cNvSpPr/>
          <p:nvPr/>
        </p:nvSpPr>
        <p:spPr>
          <a:xfrm>
            <a:off x="5762724" y="3822051"/>
            <a:ext cx="5124256" cy="279340"/>
          </a:xfrm>
          <a:prstGeom prst="rect">
            <a:avLst/>
          </a:prstGeom>
          <a:solidFill>
            <a:srgbClr val="E3000B">
              <a:alpha val="3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E6E05B-4BDB-455B-A436-669DADBFA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19E5158-FDF5-45CE-B922-3332FB78BA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t-BR"/>
              <a:t>@damascenodiego</a:t>
            </a:r>
            <a:endParaRPr lang="en-US" dirty="0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C4E69075-1ACB-424F-880B-3805E7D2B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64" y="1639062"/>
            <a:ext cx="3953388" cy="400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69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6BDCBD5-D98F-4E6B-B02A-CBFEB5B1063E}"/>
              </a:ext>
            </a:extLst>
          </p:cNvPr>
          <p:cNvGrpSpPr/>
          <p:nvPr/>
        </p:nvGrpSpPr>
        <p:grpSpPr>
          <a:xfrm>
            <a:off x="1107441" y="2580640"/>
            <a:ext cx="9804400" cy="1899920"/>
            <a:chOff x="1107441" y="2580640"/>
            <a:chExt cx="9804400" cy="189992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4812F9F-FFB9-4C13-B0C3-8BAFFDDC8EFB}"/>
                </a:ext>
              </a:extLst>
            </p:cNvPr>
            <p:cNvSpPr/>
            <p:nvPr/>
          </p:nvSpPr>
          <p:spPr>
            <a:xfrm>
              <a:off x="1107441" y="2580640"/>
              <a:ext cx="9804400" cy="18999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anchor="b">
              <a:noAutofit/>
            </a:bodyPr>
            <a:lstStyle/>
            <a:p>
              <a:pPr algn="r"/>
              <a:r>
                <a:rPr lang="en-GB" sz="1200" dirty="0">
                  <a:effectLst/>
                </a:rPr>
                <a:t>C. S. Timperley, et. al, ‘Understanding and improving artifact sharing in software engineering research’, </a:t>
              </a:r>
              <a:r>
                <a:rPr lang="en-GB" sz="1200" i="1" dirty="0" err="1">
                  <a:effectLst/>
                </a:rPr>
                <a:t>Empir</a:t>
              </a:r>
              <a:r>
                <a:rPr lang="en-GB" sz="1200" i="1" dirty="0">
                  <a:effectLst/>
                </a:rPr>
                <a:t> Software </a:t>
              </a:r>
              <a:r>
                <a:rPr lang="en-GB" sz="1200" i="1" dirty="0" err="1">
                  <a:effectLst/>
                </a:rPr>
                <a:t>Eng</a:t>
              </a:r>
              <a:r>
                <a:rPr lang="en-GB" sz="1200" dirty="0">
                  <a:effectLst/>
                </a:rPr>
                <a:t>, 2021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C583E0-C68B-4D36-9C0C-113B85C8F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73" t="28763" r="3359" b="43277"/>
            <a:stretch/>
          </p:blipFill>
          <p:spPr>
            <a:xfrm>
              <a:off x="1524000" y="2763520"/>
              <a:ext cx="9215120" cy="125984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EB89B0-4B76-4376-8B36-6E5A2C7FF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pt-B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98CF3-670A-4F15-AF3C-C1883F15617D}"/>
              </a:ext>
            </a:extLst>
          </p:cNvPr>
          <p:cNvSpPr/>
          <p:nvPr/>
        </p:nvSpPr>
        <p:spPr>
          <a:xfrm>
            <a:off x="1627604" y="3429000"/>
            <a:ext cx="5674896" cy="279340"/>
          </a:xfrm>
          <a:prstGeom prst="rect">
            <a:avLst/>
          </a:prstGeom>
          <a:solidFill>
            <a:srgbClr val="E3000B">
              <a:alpha val="30196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E6E05B-4BDB-455B-A436-669DADBFA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19E5158-FDF5-45CE-B922-3332FB78BA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t-BR"/>
              <a:t>@damascenodiego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341199-39B7-4014-8A70-D946796EAD4C}"/>
              </a:ext>
            </a:extLst>
          </p:cNvPr>
          <p:cNvSpPr/>
          <p:nvPr/>
        </p:nvSpPr>
        <p:spPr>
          <a:xfrm>
            <a:off x="1627604" y="2752090"/>
            <a:ext cx="7821196" cy="35046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999225-6ACF-4CCE-9DD2-23F9B64359D4}"/>
              </a:ext>
            </a:extLst>
          </p:cNvPr>
          <p:cNvSpPr/>
          <p:nvPr/>
        </p:nvSpPr>
        <p:spPr>
          <a:xfrm>
            <a:off x="8126730" y="3672900"/>
            <a:ext cx="2612390" cy="37332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50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304A-216D-4D79-8740-8C5858EA5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Objective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58A95F-8B32-45A8-B559-125FE158DE69}"/>
              </a:ext>
            </a:extLst>
          </p:cNvPr>
          <p:cNvSpPr txBox="1"/>
          <p:nvPr/>
        </p:nvSpPr>
        <p:spPr>
          <a:xfrm>
            <a:off x="1164116" y="2036606"/>
            <a:ext cx="9863768" cy="31303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GB" sz="3200" dirty="0"/>
              <a:t>We present our initial thoughts on a </a:t>
            </a:r>
            <a:r>
              <a:rPr lang="en-GB" sz="3200" b="1" dirty="0"/>
              <a:t>generic framework </a:t>
            </a:r>
            <a:r>
              <a:rPr lang="en-GB" sz="3200" dirty="0"/>
              <a:t>for software engineering (SE) </a:t>
            </a:r>
            <a:r>
              <a:rPr lang="en-GB" sz="3200" b="1" dirty="0"/>
              <a:t>research artifact quality management</a:t>
            </a:r>
            <a:r>
              <a:rPr lang="en-GB" sz="32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21EA4-E2CE-416C-A755-A4F8ECE44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E9A2F1-0232-42F0-959D-DD68958CF6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t-BR"/>
              <a:t>@damascenodiego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168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E20D85-E81C-4D72-B8DF-982AA1622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856" y="2322286"/>
            <a:ext cx="6876288" cy="2213428"/>
          </a:xfrm>
        </p:spPr>
        <p:txBody>
          <a:bodyPr anchor="ctr">
            <a:normAutofit/>
          </a:bodyPr>
          <a:lstStyle/>
          <a:p>
            <a:pPr algn="ctr"/>
            <a:r>
              <a:rPr lang="en-GB" sz="6600" b="1" dirty="0">
                <a:solidFill>
                  <a:schemeClr val="bg1"/>
                </a:solidFill>
              </a:rPr>
              <a:t>The Framework</a:t>
            </a:r>
            <a:endParaRPr lang="pt-BR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783282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 Radboud Uni Template.potx" id="{831A5B0E-82D8-4420-9E23-530C05FFD2E3}" vid="{C1693465-E09E-4DA1-8A22-5A1873F7AF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bc50bca2-ceea-4793-8e19-8e64bc0cd12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A19A3F8973064791E1DFAE59DE19EC" ma:contentTypeVersion="4" ma:contentTypeDescription="Een nieuw document maken." ma:contentTypeScope="" ma:versionID="2e82a6a35fb8cfd55f504d8acd87c0dd">
  <xsd:schema xmlns:xsd="http://www.w3.org/2001/XMLSchema" xmlns:xs="http://www.w3.org/2001/XMLSchema" xmlns:p="http://schemas.microsoft.com/office/2006/metadata/properties" xmlns:ns3="bc50bca2-ceea-4793-8e19-8e64bc0cd12f" targetNamespace="http://schemas.microsoft.com/office/2006/metadata/properties" ma:root="true" ma:fieldsID="4c7b4104792c307c34c11a3b4965aa21" ns3:_="">
    <xsd:import namespace="bc50bca2-ceea-4793-8e19-8e64bc0cd1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50bca2-ceea-4793-8e19-8e64bc0cd1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64C1E2-42EA-4660-BCB7-94E6DA7562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45902D-8BCA-4596-9829-0D7D1289C020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bc50bca2-ceea-4793-8e19-8e64bc0cd12f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BF78803-6A48-42D9-8B74-89A390A014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50bca2-ceea-4793-8e19-8e64bc0cd1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4699</TotalTime>
  <Words>911</Words>
  <Application>Microsoft Office PowerPoint</Application>
  <PresentationFormat>Widescreen</PresentationFormat>
  <Paragraphs>165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Arial Black</vt:lpstr>
      <vt:lpstr>Calibri</vt:lpstr>
      <vt:lpstr>LinLibertineT</vt:lpstr>
      <vt:lpstr>LinLibertineTI</vt:lpstr>
      <vt:lpstr>NimbusRomNo9L-Regu</vt:lpstr>
      <vt:lpstr>NimbusRomNo9L-ReguItal</vt:lpstr>
      <vt:lpstr>Segoe UI</vt:lpstr>
      <vt:lpstr>Segoe UI Light</vt:lpstr>
      <vt:lpstr>WelcomeDoc</vt:lpstr>
      <vt:lpstr>Towards Multi-Criteria Prioritization of Best Practices in Research Artifact Sharing</vt:lpstr>
      <vt:lpstr>PowerPoint Presentation</vt:lpstr>
      <vt:lpstr>PowerPoint Presentation</vt:lpstr>
      <vt:lpstr>Research Artifacts</vt:lpstr>
      <vt:lpstr>Artifact Evaluation Committee (AEC) in Software Engineering</vt:lpstr>
      <vt:lpstr>Problem Statement</vt:lpstr>
      <vt:lpstr>Problem Statement</vt:lpstr>
      <vt:lpstr>Research Objective</vt:lpstr>
      <vt:lpstr>The Framework</vt:lpstr>
      <vt:lpstr>The Framework</vt:lpstr>
      <vt:lpstr>Identification of Research Practices and Artifact Quality Concerns</vt:lpstr>
      <vt:lpstr>Identification of Research Practices and Artifact Quality Concerns</vt:lpstr>
      <vt:lpstr>Refinement of Practices</vt:lpstr>
      <vt:lpstr>Refinement of Practices</vt:lpstr>
      <vt:lpstr>Hierarchy of Factual Questions</vt:lpstr>
      <vt:lpstr>Survey AEC members and the Community</vt:lpstr>
      <vt:lpstr>Survey AEC members and the Community</vt:lpstr>
      <vt:lpstr>Prioritization of Practices</vt:lpstr>
      <vt:lpstr>Prioritization of Practices</vt:lpstr>
      <vt:lpstr>Preliminary Results</vt:lpstr>
      <vt:lpstr>Paper accepted at the MoDELS 2021 (to appear)</vt:lpstr>
      <vt:lpstr>Paper accepted at the MoDELS 2021 (to appear)</vt:lpstr>
      <vt:lpstr>How do our guidelines addressed challenges encountered by experts?</vt:lpstr>
      <vt:lpstr>How do experts prioritized the practices in our MDE-specific guideline?</vt:lpstr>
      <vt:lpstr>Final Remarks</vt:lpstr>
      <vt:lpstr>Final Remarks</vt:lpstr>
      <vt:lpstr>Future Work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</dc:title>
  <dc:creator>Nascimento Damasceno, C.D. (Carlos Diego)</dc:creator>
  <cp:keywords/>
  <cp:lastModifiedBy>Nascimento Damasceno, C.D. (Carlos Diego)</cp:lastModifiedBy>
  <cp:revision>54</cp:revision>
  <dcterms:created xsi:type="dcterms:W3CDTF">2021-09-22T10:04:48Z</dcterms:created>
  <dcterms:modified xsi:type="dcterms:W3CDTF">2021-09-28T16:46:58Z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0x01010039A19A3F8973064791E1DFAE59DE19EC</vt:lpwstr>
  </property>
</Properties>
</file>